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</p:sldIdLst>
  <p:sldSz cy="5143500" cx="9144000"/>
  <p:notesSz cx="6858000" cy="9144000"/>
  <p:embeddedFontLst>
    <p:embeddedFont>
      <p:font typeface="Poppins"/>
      <p:regular r:id="rId134"/>
      <p:bold r:id="rId135"/>
      <p:italic r:id="rId136"/>
      <p:boldItalic r:id="rId137"/>
    </p:embeddedFont>
    <p:embeddedFont>
      <p:font typeface="Corbel"/>
      <p:regular r:id="rId138"/>
      <p:bold r:id="rId139"/>
      <p:italic r:id="rId140"/>
      <p:boldItalic r:id="rId141"/>
    </p:embeddedFont>
    <p:embeddedFont>
      <p:font typeface="Poppins Light"/>
      <p:regular r:id="rId142"/>
      <p:bold r:id="rId143"/>
      <p:italic r:id="rId144"/>
      <p:boldItalic r:id="rId145"/>
    </p:embeddedFont>
    <p:embeddedFont>
      <p:font typeface="Helvetica Neue"/>
      <p:regular r:id="rId146"/>
      <p:bold r:id="rId147"/>
      <p:italic r:id="rId148"/>
      <p:boldItalic r:id="rId1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0" roundtripDataSignature="AMtx7mjiKDw4NVtHIMdspS1du3BuUXQH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customschemas.google.com/relationships/presentationmetadata" Target="metadata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HelveticaNeue-boldItalic.fntdata"/><Relationship Id="rId4" Type="http://schemas.openxmlformats.org/officeDocument/2006/relationships/notesMaster" Target="notesMasters/notesMaster1.xml"/><Relationship Id="rId148" Type="http://schemas.openxmlformats.org/officeDocument/2006/relationships/font" Target="fonts/HelveticaNeue-italic.fntdata"/><Relationship Id="rId9" Type="http://schemas.openxmlformats.org/officeDocument/2006/relationships/slide" Target="slides/slide5.xml"/><Relationship Id="rId143" Type="http://schemas.openxmlformats.org/officeDocument/2006/relationships/font" Target="fonts/PoppinsLight-bold.fntdata"/><Relationship Id="rId142" Type="http://schemas.openxmlformats.org/officeDocument/2006/relationships/font" Target="fonts/PoppinsLight-regular.fntdata"/><Relationship Id="rId141" Type="http://schemas.openxmlformats.org/officeDocument/2006/relationships/font" Target="fonts/Corbel-boldItalic.fntdata"/><Relationship Id="rId140" Type="http://schemas.openxmlformats.org/officeDocument/2006/relationships/font" Target="fonts/Corbel-italic.fntdata"/><Relationship Id="rId5" Type="http://schemas.openxmlformats.org/officeDocument/2006/relationships/slide" Target="slides/slide1.xml"/><Relationship Id="rId147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46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145" Type="http://schemas.openxmlformats.org/officeDocument/2006/relationships/font" Target="fonts/PoppinsLight-boldItalic.fntdata"/><Relationship Id="rId8" Type="http://schemas.openxmlformats.org/officeDocument/2006/relationships/slide" Target="slides/slide4.xml"/><Relationship Id="rId144" Type="http://schemas.openxmlformats.org/officeDocument/2006/relationships/font" Target="fonts/PoppinsLight-italic.fntdata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font" Target="fonts/Corbel-bold.fntdata"/><Relationship Id="rId138" Type="http://schemas.openxmlformats.org/officeDocument/2006/relationships/font" Target="fonts/Corbel-regular.fntdata"/><Relationship Id="rId137" Type="http://schemas.openxmlformats.org/officeDocument/2006/relationships/font" Target="fonts/Poppins-boldItalic.fntdata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font" Target="fonts/Poppins-italic.fntdata"/><Relationship Id="rId135" Type="http://schemas.openxmlformats.org/officeDocument/2006/relationships/font" Target="fonts/Poppins-bold.fntdata"/><Relationship Id="rId134" Type="http://schemas.openxmlformats.org/officeDocument/2006/relationships/font" Target="fonts/Poppins-regular.fntdata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7" name="Google Shape;2157;p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6" name="Google Shape;2166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/>
              <a:t>Please add an outline for this lecture (i.e., briefly list the topics to be covered)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/>
              <a:t>If possible/as needed, make it clear when you are switching from one topic to another (outline slide can be repeated if helpful)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2" name="Google Shape;2172;p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/>
              <a:t>Please add an outline for this lecture (i.e., briefly list the topics to be covered)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/>
              <a:t>If possible/as needed, make it clear when you are switching from one topic to another (outline slide can be repeated if helpful)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8" name="Google Shape;2178;p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8" name="Google Shape;2228;p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8" name="Google Shape;2278;p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5" name="Google Shape;2285;p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2" name="Google Shape;2292;p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1" name="Google Shape;2301;p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Moise -  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Outil de synthèse des relations phylogénétiques.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0" name="Google Shape;2310;p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Removed some words here that I thought were redundant, feel free to change back if you don’t agree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6" name="Google Shape;2316;p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Moise - Outil de synthèse des relations phylogénétiques.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2" name="Google Shape;2322;p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Feedback: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-"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Maybe use the common name of the variant?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2" name="Google Shape;2332;p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Moise - 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Feedback: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-"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Maybe use the common name of the variant?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2" name="Google Shape;2342;p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2" name="Google Shape;2352;p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Moise -Tool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2" name="Google Shape;2362;p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8" name="Google Shape;2368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4" name="Google Shape;2374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0" name="Google Shape;2380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6" name="Google Shape;2386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Suppression de certains mots ici que je pensais redondants, n'hésitez pas à revenir en arrière si vous n'êtes pas d'accord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2" name="Google Shape;2392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8" name="Google Shape;2398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Moise - Nous nous attendons à ce qu’ils surviennent tout le temps. Comment pouvons-nous les évaluer. 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4" name="Google Shape;2404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Moise - Nous nous attendons à ce qu’ils surviennent tout le temps. Comment pouvons-nous les évaluer. 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0" name="Google Shape;2410;p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6" name="Google Shape;2416;p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Moise - Nous nous attendons à ce qu’ils surviennent tout le temps. Comment pouvons-nous les évaluer. 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2" name="Google Shape;2422;p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3" name="Google Shape;2453;p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4" name="Google Shape;2484;p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Founder Effect: the loss of genetic variation that occurs when a new population is established by a very small number of individuals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4" name="Google Shape;2514;p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Effet fondateur : perte de variation génétique qui se produit lorsqu'une nouvelle population est établie par un très petit nombre d'individus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4" name="Google Shape;2544;p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Moise - 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76c1928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12076c19285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Do all of these images meet our copyright requirements?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What exactly is this image trying to show? The person on the right looks the same as the left? Maybe we can discuss an alternate image that is clearer?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Would it be helpful to introduce this concept around slide 10 when you mention mutations accumulate?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Toutes ces images répondent-elles à nos exigences en matière de droits d'auteur 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Qu'est-ce que cette image essaie de montrer exactement? La personne de droite ressemble à celle de gauche ? Peut-être pourrions-nous discuter d'une image alternative, plus claire?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Serait-il utile d'introduire ce concept autour de la diapositive 10 lorsque vous mentionnez que les mutations s'accumulent?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00000"/>
                </a:solidFill>
              </a:rPr>
              <a:t>Moise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51" name="Google Shape;5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280" name="Google Shape;28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294" name="Google Shape;29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Not sure about topic titles – let me know what you think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^ made some small tweaks, feel free to change if you don’t like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308" name="Google Shape;30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322" name="Google Shape;32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Should there be another label (mutation C&gt;T) on the other circle connected by a red line?</a:t>
            </a:r>
            <a:endParaRPr/>
          </a:p>
        </p:txBody>
      </p:sp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352" name="Google Shape;35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Doit-il y avoir une autre étiquette (mutation C&gt;T) sur l'autre cercle relié par une ligne rouge?</a:t>
            </a:r>
            <a:endParaRPr/>
          </a:p>
        </p:txBody>
      </p:sp>
      <p:sp>
        <p:nvSpPr>
          <p:cNvPr id="364" name="Google Shape;36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376" name="Google Shape;37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Doit-il y avoir une autre étiquette (mutation C&gt;T) sur l'autre cercle relié par une ligne rouge?</a:t>
            </a:r>
            <a:endParaRPr/>
          </a:p>
        </p:txBody>
      </p:sp>
      <p:sp>
        <p:nvSpPr>
          <p:cNvPr id="388" name="Google Shape;38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Moise - Je ne suis pas sûr des titres des sujets – dites-moi ce que vous en pensez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^ j'ai fait quelques petites modifications, n'hésitez pas à changer si vous n'aimez pas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Les processus évolutifs se produisent à différentes échelles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   - À travers le temps, l'espace, les hôtes (au sein et entre les hôtes)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    - À travers le temps, l'espace, les hôtes (au sein et entre les hôtes)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Les processus évolutifs se produisent à différentes échelles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   - À travers le temps, l'espace, les hôtes (au sein et entre les hôtes)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Les processus évolutifs se produisent à différentes échelles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   - À travers le temps, l'espace, les hôtes (au sein et entre les hôtes)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À mesure que les virus se répliquent, des erreurs mutationnelles sont incorporées dans le génome viral.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À mesure que les virus se répliquent, des erreurs mutationnelles sont incorporées dans le génome viral.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 COPYRIGHT FOR ALL IMAGES!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7" name="Google Shape;91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CONFIRMEZ LES DROITS D'AUTEUR POUR TOUTES LES IMAGES !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mesure que les virus se répliquent, des erreurs mutationnelles sont incorporées dans le génome viral.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taux de mutation est donc généralement exprimé en nombre de mutations par site et par événement de réplication.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ARN polymérase ARN-dépendante, qui manque d'activité de relecture. 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5" name="Google Shape;945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we skip this slide?</a:t>
            </a:r>
            <a:endParaRPr/>
          </a:p>
        </p:txBody>
      </p:sp>
      <p:sp>
        <p:nvSpPr>
          <p:cNvPr id="972" name="Google Shape;972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 Pouvons-nous sauter cette diapositive?</a:t>
            </a:r>
            <a:endParaRPr/>
          </a:p>
        </p:txBody>
      </p:sp>
      <p:sp>
        <p:nvSpPr>
          <p:cNvPr id="982" name="Google Shape;98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1005" name="Google Shape;100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8" name="Google Shape;101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1031" name="Google Shape;1031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Moise - À mesure que les virus se répliquent, des erreurs mutationnelles sont incorporées dans le génome viral.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FOR RIGHT IMAGE?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Most mutations are deleterious and will not grow to high frequency in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CITATION POUR LA BONNE IMAGE?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Most mutations are deleterious and will not grow to high frequency in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mesure que les virus se répliquent, des erreurs mutationnelles sont incorporées dans le génome viral.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mutations are neutral and will randomly fluctuate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Certaines mutations sont neutres et leur fréquence fluctuera de manière aléatoire dans la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8" name="Google Shape;1298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3" name="Google Shape;1313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5" name="Google Shape;1365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Some mutations increase viral fitness through e.g. immune escape and will grow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Word missing in title?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Some mutations increase viral fitness through e.g. immune escape and will grow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Word missing in title?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2" name="Google Shape;1432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Immune escape, transmission fitness, or both?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7" name="Google Shape;1447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 - Évasion immunitaire, capacité de transmission ou les deux?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5" name="Google Shape;1455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</p:txBody>
      </p:sp>
      <p:sp>
        <p:nvSpPr>
          <p:cNvPr id="1463" name="Google Shape;1463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Moise -  À mesure que les virus se répliquent, des erreurs mutationnelles sont incorporées dans le génome viral.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</p:txBody>
      </p:sp>
      <p:sp>
        <p:nvSpPr>
          <p:cNvPr id="1501" name="Google Shape;1501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More descriptive title?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Why citing figure now and not before? Perhaps we can make a non-copyright version of this for you to use throughout (ask Shirlee)</a:t>
            </a:r>
            <a:endParaRPr/>
          </a:p>
        </p:txBody>
      </p:sp>
      <p:sp>
        <p:nvSpPr>
          <p:cNvPr id="1538" name="Google Shape;153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–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More descriptive title?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Why citing figure now and not before? Perhaps we can make a non-copyright version of this for you to use throughout (ask Shirlee)</a:t>
            </a:r>
            <a:endParaRPr/>
          </a:p>
        </p:txBody>
      </p:sp>
      <p:sp>
        <p:nvSpPr>
          <p:cNvPr id="1588" name="Google Shape;158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8" name="Google Shape;1638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1686" name="Google Shape;1686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Larger/not distorted figures!</a:t>
            </a:r>
            <a:endParaRPr/>
          </a:p>
        </p:txBody>
      </p:sp>
      <p:sp>
        <p:nvSpPr>
          <p:cNvPr id="1734" name="Google Shape;173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n-US"/>
              <a:t>Moise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Larger/not distorted figures!</a:t>
            </a:r>
            <a:endParaRPr/>
          </a:p>
        </p:txBody>
      </p:sp>
      <p:sp>
        <p:nvSpPr>
          <p:cNvPr id="1780" name="Google Shape;1780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1826" name="Google Shape;1826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Doit-il y avoir une autre étiquette (mutation C&gt;T) sur l'autre cercle relié par une ligne rouge?</a:t>
            </a:r>
            <a:endParaRPr/>
          </a:p>
        </p:txBody>
      </p:sp>
      <p:sp>
        <p:nvSpPr>
          <p:cNvPr id="1838" name="Google Shape;1838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1852" name="Google Shape;185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Doit-il y avoir une autre étiquette (mutation C&gt;T) sur l'autre cercle relié par une ligne rouge?</a:t>
            </a:r>
            <a:endParaRPr/>
          </a:p>
        </p:txBody>
      </p:sp>
      <p:sp>
        <p:nvSpPr>
          <p:cNvPr id="1865" name="Google Shape;1865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8" name="Google Shape;187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1901" name="Google Shape;1901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4" name="Google Shape;192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</a:t>
            </a:r>
            <a:endParaRPr/>
          </a:p>
        </p:txBody>
      </p:sp>
      <p:sp>
        <p:nvSpPr>
          <p:cNvPr id="1953" name="Google Shape;1953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2" name="Google Shape;198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</a:t>
            </a:r>
            <a:endParaRPr/>
          </a:p>
        </p:txBody>
      </p:sp>
      <p:sp>
        <p:nvSpPr>
          <p:cNvPr id="2015" name="Google Shape;2015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8" name="Google Shape;204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6" name="Google Shape;2056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moise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Google Shape;2064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0" name="Google Shape;2070;p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Moise - J'ai à nouveau ajouté le plan ici pour faciliter la transition, n'hésitez pas à le supprimer si cela n'a pas de sens lors de l'écriture du script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6" name="Google Shape;207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phylogenetic trees are not transmission trees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In a transmission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6" name="Google Shape;2086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Moise - phylogenetic trees are not transmission trees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In a transmission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6" name="Google Shape;209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zooming on the phylogeny for this specific example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A phylogenetic tree details the relationship between the sequences from patients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figure the horizonal dimension gives the amount of genetic change.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horizontal lines are branches and represent evolutionary lineages changing over time.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longer the branch in the horizontal dimension, the larger the amount of change.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bar at the bottom of the figure provides a scale for this.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case the line segment with the number ‘0.07’ shows the length of branch that represents an amount genetic change of 0.07.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units of branch length are usually nucleotide substitutions per site – that is the number of changes or ‘substitutions’ divided by the length of the sequence (although they may be given as % change, i.e., the number of changes per 100 nucleotide sites).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dimension in this figure has no meaning and is used simply to lay out the tree visually with the labels evenly spaced vertically.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lines therefore simply tell you which horizontal line connects to which and how long they are is irrelevant.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Rotating around nodes does not change the meaning of a tree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2" name="Google Shape;2122;p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Moise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Topologie : structure des relations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Longueurs des branches : quantité de changement évolutif (ou temps)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Nombre moyen attendu de substitutions par site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zooming on the phylogeny for this specific example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A phylogenetic tree details the relationship between the sequences from patients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figure the horizonal dimension gives the amount of genetic change.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horizontal lines are branches and represent evolutionary lineages changing over time.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longer the branch in the horizontal dimension, the larger the amount of change.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bar at the bottom of the figure provides a scale for this.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case the line segment with the number ‘0.07’ shows the length of branch that represents an amount genetic change of 0.07.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units of branch length are usually nucleotide substitutions per site – that is the number of changes or ‘substitutions’ divided by the length of the sequence (although they may be given as % change, i.e., the number of changes per 100 nucleotide sites).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dimension in this figure has no meaning and is used simply to lay out the tree visually with the labels evenly spaced vertically.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lines therefore simply tell you which horizontal line connects to which and how long they are is irrelevant.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Rotating around nodes does not change the meaning of a tree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8" name="Google Shape;214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" name="Google Shape;17;p39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4"/>
          <p:cNvSpPr txBox="1"/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4"/>
          <p:cNvSpPr txBox="1"/>
          <p:nvPr>
            <p:ph idx="1" type="body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0" name="Google Shape;30;p144"/>
          <p:cNvSpPr txBox="1"/>
          <p:nvPr>
            <p:ph idx="10" type="dt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4"/>
          <p:cNvSpPr txBox="1"/>
          <p:nvPr>
            <p:ph idx="11" type="ftr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4"/>
          <p:cNvSpPr txBox="1"/>
          <p:nvPr>
            <p:ph idx="12" type="sldNum"/>
          </p:nvPr>
        </p:nvSpPr>
        <p:spPr>
          <a:xfrm>
            <a:off x="7889944" y="4767263"/>
            <a:ext cx="1148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2" name="Google Shape;42;p44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8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8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2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4.jp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4.jp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.png"/><Relationship Id="rId4" Type="http://schemas.openxmlformats.org/officeDocument/2006/relationships/image" Target="../media/image54.jp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.png"/><Relationship Id="rId4" Type="http://schemas.openxmlformats.org/officeDocument/2006/relationships/image" Target="../media/image54.jp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9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9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9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9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jpg"/><Relationship Id="rId4" Type="http://schemas.openxmlformats.org/officeDocument/2006/relationships/image" Target="../media/image51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jpg"/><Relationship Id="rId4" Type="http://schemas.openxmlformats.org/officeDocument/2006/relationships/image" Target="../media/image51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Relationship Id="rId4" Type="http://schemas.openxmlformats.org/officeDocument/2006/relationships/image" Target="../media/image19.png"/><Relationship Id="rId5" Type="http://schemas.openxmlformats.org/officeDocument/2006/relationships/image" Target="../media/image51.png"/><Relationship Id="rId6" Type="http://schemas.openxmlformats.org/officeDocument/2006/relationships/image" Target="../media/image6.png"/><Relationship Id="rId7" Type="http://schemas.openxmlformats.org/officeDocument/2006/relationships/image" Target="../media/image57.png"/><Relationship Id="rId8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Relationship Id="rId4" Type="http://schemas.openxmlformats.org/officeDocument/2006/relationships/image" Target="../media/image19.png"/><Relationship Id="rId5" Type="http://schemas.openxmlformats.org/officeDocument/2006/relationships/image" Target="../media/image51.png"/><Relationship Id="rId6" Type="http://schemas.openxmlformats.org/officeDocument/2006/relationships/image" Target="../media/image6.png"/><Relationship Id="rId7" Type="http://schemas.openxmlformats.org/officeDocument/2006/relationships/image" Target="../media/image57.png"/><Relationship Id="rId8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11" Type="http://schemas.openxmlformats.org/officeDocument/2006/relationships/image" Target="../media/image19.png"/><Relationship Id="rId10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6.png"/><Relationship Id="rId8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11" Type="http://schemas.openxmlformats.org/officeDocument/2006/relationships/image" Target="../media/image19.png"/><Relationship Id="rId10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6.png"/><Relationship Id="rId8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7.png"/><Relationship Id="rId6" Type="http://schemas.openxmlformats.org/officeDocument/2006/relationships/image" Target="../media/image7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7.png"/><Relationship Id="rId6" Type="http://schemas.openxmlformats.org/officeDocument/2006/relationships/image" Target="../media/image7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Relationship Id="rId4" Type="http://schemas.openxmlformats.org/officeDocument/2006/relationships/image" Target="../media/image57.png"/><Relationship Id="rId5" Type="http://schemas.openxmlformats.org/officeDocument/2006/relationships/image" Target="../media/image76.jpg"/><Relationship Id="rId6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Relationship Id="rId4" Type="http://schemas.openxmlformats.org/officeDocument/2006/relationships/image" Target="../media/image57.png"/><Relationship Id="rId5" Type="http://schemas.openxmlformats.org/officeDocument/2006/relationships/image" Target="../media/image76.jpg"/><Relationship Id="rId6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10" Type="http://schemas.openxmlformats.org/officeDocument/2006/relationships/image" Target="../media/image51.png"/><Relationship Id="rId9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93.jpg"/><Relationship Id="rId7" Type="http://schemas.openxmlformats.org/officeDocument/2006/relationships/image" Target="../media/image81.png"/><Relationship Id="rId8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10" Type="http://schemas.openxmlformats.org/officeDocument/2006/relationships/image" Target="../media/image51.png"/><Relationship Id="rId9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93.jpg"/><Relationship Id="rId7" Type="http://schemas.openxmlformats.org/officeDocument/2006/relationships/image" Target="../media/image81.png"/><Relationship Id="rId8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Relationship Id="rId4" Type="http://schemas.openxmlformats.org/officeDocument/2006/relationships/image" Target="../media/image54.jp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Relationship Id="rId4" Type="http://schemas.openxmlformats.org/officeDocument/2006/relationships/image" Target="../media/image54.jp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Relationship Id="rId4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image" Target="../media/image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Relationship Id="rId4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Relationship Id="rId4" Type="http://schemas.openxmlformats.org/officeDocument/2006/relationships/image" Target="../media/image4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Relationship Id="rId4" Type="http://schemas.openxmlformats.org/officeDocument/2006/relationships/image" Target="../media/image5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9.png"/><Relationship Id="rId4" Type="http://schemas.openxmlformats.org/officeDocument/2006/relationships/image" Target="../media/image5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/>
              <a:t>Introduction to Genomic Epidemiology</a:t>
            </a:r>
            <a:endParaRPr/>
          </a:p>
        </p:txBody>
      </p: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/>
              <a:t>Theory Module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110" name="Google Shape;1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308" y="1660057"/>
            <a:ext cx="2498743" cy="29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6119099" y="4567125"/>
            <a:ext cx="193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Qu'est-ce que l'épidémiologie génomique des agents pathogènes?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688657" y="989566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Epidémiologie des maladies infectieuses par séquençage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649455" y="1788136"/>
            <a:ext cx="490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Séquençage</a:t>
            </a:r>
            <a:r>
              <a:rPr lang="en-US"/>
              <a:t> : déterminer la composition nucléotidique d'un génome</a:t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Génome </a:t>
            </a:r>
            <a:r>
              <a:rPr lang="en-US"/>
              <a:t>: l'ensemble des informations génétiques d'un organisme</a:t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L’épidémiologie génomique est au cœur de la surveillance de la santé publique des maladies infectieuses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2159" name="Google Shape;2159;p114"/>
          <p:cNvPicPr preferRelativeResize="0"/>
          <p:nvPr/>
        </p:nvPicPr>
        <p:blipFill rotWithShape="1">
          <a:blip r:embed="rId3">
            <a:alphaModFix/>
          </a:blip>
          <a:srcRect b="36468" l="0" r="22928" t="0"/>
          <a:stretch/>
        </p:blipFill>
        <p:spPr>
          <a:xfrm>
            <a:off x="673015" y="2396924"/>
            <a:ext cx="2428292" cy="1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2160" name="Google Shape;2160;p114"/>
          <p:cNvPicPr preferRelativeResize="0"/>
          <p:nvPr/>
        </p:nvPicPr>
        <p:blipFill rotWithShape="1">
          <a:blip r:embed="rId4">
            <a:alphaModFix/>
          </a:blip>
          <a:srcRect b="4541" l="4571" r="12486" t="13333"/>
          <a:stretch/>
        </p:blipFill>
        <p:spPr>
          <a:xfrm>
            <a:off x="3581784" y="2142096"/>
            <a:ext cx="2136531" cy="206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8" id="2161" name="Google Shape;2161;p114"/>
          <p:cNvPicPr preferRelativeResize="0"/>
          <p:nvPr/>
        </p:nvPicPr>
        <p:blipFill rotWithShape="1">
          <a:blip r:embed="rId5">
            <a:alphaModFix/>
          </a:blip>
          <a:srcRect b="5606" l="0" r="5027" t="4471"/>
          <a:stretch/>
        </p:blipFill>
        <p:spPr>
          <a:xfrm>
            <a:off x="6198792" y="2107180"/>
            <a:ext cx="1951044" cy="18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Pourquoi utiliser l'épidémiologie génomique?</a:t>
            </a:r>
            <a:endParaRPr/>
          </a:p>
        </p:txBody>
      </p:sp>
      <p:sp>
        <p:nvSpPr>
          <p:cNvPr id="2163" name="Google Shape;2163;p11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Que peuvent nous dire les arbres phylogénétiques sur la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5"/>
          <p:cNvSpPr txBox="1"/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169" name="Google Shape;2169;p115"/>
          <p:cNvSpPr txBox="1"/>
          <p:nvPr>
            <p:ph idx="1" type="body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What is a lineage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What is a variant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When are variants or lineages of concern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Examples of SARS-CoV-2 lineages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16"/>
          <p:cNvSpPr txBox="1"/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Contour</a:t>
            </a:r>
            <a:endParaRPr/>
          </a:p>
        </p:txBody>
      </p:sp>
      <p:sp>
        <p:nvSpPr>
          <p:cNvPr id="2175" name="Google Shape;2175;p116"/>
          <p:cNvSpPr txBox="1"/>
          <p:nvPr>
            <p:ph idx="1" type="body"/>
          </p:nvPr>
        </p:nvSpPr>
        <p:spPr>
          <a:xfrm>
            <a:off x="2901951" y="1376004"/>
            <a:ext cx="5486400" cy="238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Qu'est-ce qu'une lignée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Qu'est-ce qu'une variante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Quand les variantes ou les lignées sont-elles préoccupantes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Exemples de lignées SARS-CoV-2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Google Shape;2180;p117"/>
          <p:cNvGrpSpPr/>
          <p:nvPr/>
        </p:nvGrpSpPr>
        <p:grpSpPr>
          <a:xfrm>
            <a:off x="1389581" y="1356969"/>
            <a:ext cx="7057389" cy="3193199"/>
            <a:chOff x="0" y="-134250"/>
            <a:chExt cx="9409850" cy="4257598"/>
          </a:xfrm>
        </p:grpSpPr>
        <p:grpSp>
          <p:nvGrpSpPr>
            <p:cNvPr id="2181" name="Google Shape;2181;p117"/>
            <p:cNvGrpSpPr/>
            <p:nvPr/>
          </p:nvGrpSpPr>
          <p:grpSpPr>
            <a:xfrm>
              <a:off x="506856" y="435205"/>
              <a:ext cx="1509010" cy="3584472"/>
              <a:chOff x="-12" y="-126225"/>
              <a:chExt cx="1509008" cy="3584471"/>
            </a:xfrm>
          </p:grpSpPr>
          <p:pic>
            <p:nvPicPr>
              <p:cNvPr descr="Picture 3" id="2182" name="Google Shape;2182;p117"/>
              <p:cNvPicPr preferRelativeResize="0"/>
              <p:nvPr/>
            </p:nvPicPr>
            <p:blipFill rotWithShape="1">
              <a:blip r:embed="rId3">
                <a:alphaModFix/>
              </a:blip>
              <a:srcRect b="7678" l="29913" r="30017" t="0"/>
              <a:stretch/>
            </p:blipFill>
            <p:spPr>
              <a:xfrm>
                <a:off x="-12" y="-126225"/>
                <a:ext cx="1509008" cy="35844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183" name="Google Shape;2183;p1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0846" y="603247"/>
                <a:ext cx="489133" cy="466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5" id="2184" name="Google Shape;2184;p1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9368" y="518267"/>
                <a:ext cx="421219" cy="425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185" name="Google Shape;2185;p1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0243" y="856103"/>
                <a:ext cx="448520" cy="4281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6" name="Google Shape;2186;p117"/>
            <p:cNvSpPr txBox="1"/>
            <p:nvPr/>
          </p:nvSpPr>
          <p:spPr>
            <a:xfrm>
              <a:off x="2199192" y="583958"/>
              <a:ext cx="863700" cy="3539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17"/>
            <p:cNvSpPr txBox="1"/>
            <p:nvPr/>
          </p:nvSpPr>
          <p:spPr>
            <a:xfrm>
              <a:off x="0" y="-134250"/>
              <a:ext cx="3340801" cy="569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5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Within host</a:t>
              </a:r>
              <a:endParaRPr b="0" i="0" sz="1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17"/>
            <p:cNvSpPr txBox="1"/>
            <p:nvPr/>
          </p:nvSpPr>
          <p:spPr>
            <a:xfrm>
              <a:off x="4572950" y="-134242"/>
              <a:ext cx="48369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On a population level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9" name="Google Shape;2189;p117"/>
            <p:cNvGrpSpPr/>
            <p:nvPr/>
          </p:nvGrpSpPr>
          <p:grpSpPr>
            <a:xfrm>
              <a:off x="4987485" y="438552"/>
              <a:ext cx="3045731" cy="3499338"/>
              <a:chOff x="0" y="-209900"/>
              <a:chExt cx="3045729" cy="3499337"/>
            </a:xfrm>
          </p:grpSpPr>
          <p:grpSp>
            <p:nvGrpSpPr>
              <p:cNvPr id="2190" name="Google Shape;2190;p117"/>
              <p:cNvGrpSpPr/>
              <p:nvPr/>
            </p:nvGrpSpPr>
            <p:grpSpPr>
              <a:xfrm>
                <a:off x="14865" y="-171711"/>
                <a:ext cx="817866" cy="1759792"/>
                <a:chOff x="-69863" y="-255411"/>
                <a:chExt cx="817865" cy="1759790"/>
              </a:xfrm>
            </p:grpSpPr>
            <p:pic>
              <p:nvPicPr>
                <p:cNvPr descr="Picture 11" id="2191" name="Google Shape;2191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81" l="29913" r="30017" t="0"/>
                <a:stretch/>
              </p:blipFill>
              <p:spPr>
                <a:xfrm>
                  <a:off x="-69863" y="-255411"/>
                  <a:ext cx="817865" cy="17597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192" name="Google Shape;2192;p1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7376" y="167648"/>
                  <a:ext cx="265106" cy="229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13" id="2193" name="Google Shape;2193;p1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20660" y="86133"/>
                  <a:ext cx="265099" cy="242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94" name="Google Shape;2194;p117"/>
              <p:cNvGrpSpPr/>
              <p:nvPr/>
            </p:nvGrpSpPr>
            <p:grpSpPr>
              <a:xfrm>
                <a:off x="1092375" y="267061"/>
                <a:ext cx="642010" cy="1491196"/>
                <a:chOff x="0" y="0"/>
                <a:chExt cx="642009" cy="1491194"/>
              </a:xfrm>
            </p:grpSpPr>
            <p:pic>
              <p:nvPicPr>
                <p:cNvPr descr="Picture 16" id="2195" name="Google Shape;2195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196" name="Google Shape;2196;p1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19400" y="266195"/>
                  <a:ext cx="208102" cy="1942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97" name="Google Shape;2197;p117"/>
              <p:cNvGrpSpPr/>
              <p:nvPr/>
            </p:nvGrpSpPr>
            <p:grpSpPr>
              <a:xfrm>
                <a:off x="1018240" y="1798242"/>
                <a:ext cx="642010" cy="1491195"/>
                <a:chOff x="0" y="0"/>
                <a:chExt cx="642009" cy="1491194"/>
              </a:xfrm>
            </p:grpSpPr>
            <p:pic>
              <p:nvPicPr>
                <p:cNvPr descr="Picture 28" id="2198" name="Google Shape;2198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30" id="2199" name="Google Shape;2199;p1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4783" y="215606"/>
                  <a:ext cx="179209" cy="17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00" name="Google Shape;2200;p1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67132" y="403789"/>
                  <a:ext cx="190824" cy="1781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01" name="Google Shape;2201;p117"/>
              <p:cNvGrpSpPr/>
              <p:nvPr/>
            </p:nvGrpSpPr>
            <p:grpSpPr>
              <a:xfrm>
                <a:off x="1738286" y="1097894"/>
                <a:ext cx="642011" cy="1491195"/>
                <a:chOff x="0" y="0"/>
                <a:chExt cx="642009" cy="1491194"/>
              </a:xfrm>
            </p:grpSpPr>
            <p:pic>
              <p:nvPicPr>
                <p:cNvPr descr="Picture 33" id="2202" name="Google Shape;2202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03" name="Google Shape;2203;p1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55739" y="392026"/>
                  <a:ext cx="190824" cy="178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04" name="Google Shape;2204;p117"/>
              <p:cNvGrpSpPr/>
              <p:nvPr/>
            </p:nvGrpSpPr>
            <p:grpSpPr>
              <a:xfrm>
                <a:off x="2260731" y="-209900"/>
                <a:ext cx="642011" cy="1491195"/>
                <a:chOff x="0" y="-209900"/>
                <a:chExt cx="642010" cy="1491194"/>
              </a:xfrm>
            </p:grpSpPr>
            <p:pic>
              <p:nvPicPr>
                <p:cNvPr descr="Picture 38" id="2205" name="Google Shape;2205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-209900"/>
                  <a:ext cx="642010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06" name="Google Shape;2206;p1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56119" y="292138"/>
                  <a:ext cx="208103" cy="1942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0" id="2207" name="Google Shape;2207;p1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93184" y="58372"/>
                  <a:ext cx="192773" cy="1904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08" name="Google Shape;2208;p117"/>
              <p:cNvGrpSpPr/>
              <p:nvPr/>
            </p:nvGrpSpPr>
            <p:grpSpPr>
              <a:xfrm>
                <a:off x="0" y="1691159"/>
                <a:ext cx="642010" cy="1491195"/>
                <a:chOff x="0" y="0"/>
                <a:chExt cx="642009" cy="1491194"/>
              </a:xfrm>
            </p:grpSpPr>
            <p:pic>
              <p:nvPicPr>
                <p:cNvPr descr="Picture 43" id="2209" name="Google Shape;2209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5" id="2210" name="Google Shape;2210;p1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4783" y="215606"/>
                  <a:ext cx="179209" cy="17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11" name="Google Shape;2211;p117"/>
              <p:cNvGrpSpPr/>
              <p:nvPr/>
            </p:nvGrpSpPr>
            <p:grpSpPr>
              <a:xfrm>
                <a:off x="2403718" y="1631737"/>
                <a:ext cx="642011" cy="1491196"/>
                <a:chOff x="0" y="0"/>
                <a:chExt cx="642009" cy="1491194"/>
              </a:xfrm>
            </p:grpSpPr>
            <p:pic>
              <p:nvPicPr>
                <p:cNvPr descr="Picture 48" id="2212" name="Google Shape;2212;p11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13" name="Google Shape;2213;p1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62858" y="307175"/>
                  <a:ext cx="208103" cy="1942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14" name="Google Shape;2214;p1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36948" y="402761"/>
                  <a:ext cx="190824" cy="178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descr="Picture 52" id="2215" name="Google Shape;2215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25207" y="1079708"/>
              <a:ext cx="228298" cy="20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16" name="Google Shape;2216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5047" y="1339917"/>
              <a:ext cx="192788" cy="179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17" name="Google Shape;2217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0112" y="1181708"/>
              <a:ext cx="208103" cy="194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18" name="Google Shape;2218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23809" y="1960247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19" name="Google Shape;2219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04972" y="2049309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20" name="Google Shape;2220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41409" y="906306"/>
              <a:ext cx="208103" cy="194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21" name="Google Shape;2221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90177" y="2548681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22" name="Google Shape;2222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54022" y="2765126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3" id="2223" name="Google Shape;2223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53776" y="2604791"/>
              <a:ext cx="179209" cy="177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4" id="2224" name="Google Shape;2224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4693" y="2704969"/>
              <a:ext cx="179209" cy="177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5" name="Google Shape;2225;p117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375"/>
              <a:t>Pathogens evolve continuously</a:t>
            </a:r>
            <a:endParaRPr sz="3375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0" name="Google Shape;2230;p118"/>
          <p:cNvGrpSpPr/>
          <p:nvPr/>
        </p:nvGrpSpPr>
        <p:grpSpPr>
          <a:xfrm>
            <a:off x="1389581" y="1294948"/>
            <a:ext cx="7438295" cy="3255220"/>
            <a:chOff x="0" y="-216944"/>
            <a:chExt cx="9917724" cy="4340292"/>
          </a:xfrm>
        </p:grpSpPr>
        <p:grpSp>
          <p:nvGrpSpPr>
            <p:cNvPr id="2231" name="Google Shape;2231;p118"/>
            <p:cNvGrpSpPr/>
            <p:nvPr/>
          </p:nvGrpSpPr>
          <p:grpSpPr>
            <a:xfrm>
              <a:off x="506856" y="435205"/>
              <a:ext cx="1509010" cy="3584472"/>
              <a:chOff x="-12" y="-126225"/>
              <a:chExt cx="1509008" cy="3584471"/>
            </a:xfrm>
          </p:grpSpPr>
          <p:pic>
            <p:nvPicPr>
              <p:cNvPr descr="Picture 3" id="2232" name="Google Shape;2232;p118"/>
              <p:cNvPicPr preferRelativeResize="0"/>
              <p:nvPr/>
            </p:nvPicPr>
            <p:blipFill rotWithShape="1">
              <a:blip r:embed="rId3">
                <a:alphaModFix/>
              </a:blip>
              <a:srcRect b="7678" l="29913" r="30017" t="0"/>
              <a:stretch/>
            </p:blipFill>
            <p:spPr>
              <a:xfrm>
                <a:off x="-12" y="-126225"/>
                <a:ext cx="1509008" cy="35844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233" name="Google Shape;2233;p1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0846" y="603247"/>
                <a:ext cx="489133" cy="466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5" id="2234" name="Google Shape;2234;p1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9368" y="518267"/>
                <a:ext cx="421219" cy="425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235" name="Google Shape;2235;p1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0243" y="856103"/>
                <a:ext cx="448520" cy="4281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6" name="Google Shape;2236;p118"/>
            <p:cNvSpPr txBox="1"/>
            <p:nvPr/>
          </p:nvSpPr>
          <p:spPr>
            <a:xfrm>
              <a:off x="2199192" y="583958"/>
              <a:ext cx="863700" cy="3539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2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18"/>
            <p:cNvSpPr txBox="1"/>
            <p:nvPr/>
          </p:nvSpPr>
          <p:spPr>
            <a:xfrm>
              <a:off x="0" y="-186570"/>
              <a:ext cx="3340801" cy="569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5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Au sein de l'hôte</a:t>
              </a:r>
              <a:endParaRPr b="0" i="0" sz="1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18"/>
            <p:cNvSpPr txBox="1"/>
            <p:nvPr/>
          </p:nvSpPr>
          <p:spPr>
            <a:xfrm>
              <a:off x="4065075" y="-216944"/>
              <a:ext cx="5852649" cy="668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Au niveau de la population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9" name="Google Shape;2239;p118"/>
            <p:cNvGrpSpPr/>
            <p:nvPr/>
          </p:nvGrpSpPr>
          <p:grpSpPr>
            <a:xfrm>
              <a:off x="4987485" y="438552"/>
              <a:ext cx="3045731" cy="3499338"/>
              <a:chOff x="0" y="-209900"/>
              <a:chExt cx="3045729" cy="3499337"/>
            </a:xfrm>
          </p:grpSpPr>
          <p:grpSp>
            <p:nvGrpSpPr>
              <p:cNvPr id="2240" name="Google Shape;2240;p118"/>
              <p:cNvGrpSpPr/>
              <p:nvPr/>
            </p:nvGrpSpPr>
            <p:grpSpPr>
              <a:xfrm>
                <a:off x="14865" y="-171711"/>
                <a:ext cx="817866" cy="1759792"/>
                <a:chOff x="-69863" y="-255411"/>
                <a:chExt cx="817865" cy="1759790"/>
              </a:xfrm>
            </p:grpSpPr>
            <p:pic>
              <p:nvPicPr>
                <p:cNvPr descr="Picture 11" id="2241" name="Google Shape;2241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81" l="29913" r="30017" t="0"/>
                <a:stretch/>
              </p:blipFill>
              <p:spPr>
                <a:xfrm>
                  <a:off x="-69863" y="-255411"/>
                  <a:ext cx="817865" cy="17597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42" name="Google Shape;2242;p1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7376" y="167648"/>
                  <a:ext cx="265106" cy="229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13" id="2243" name="Google Shape;2243;p1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20660" y="86133"/>
                  <a:ext cx="265099" cy="242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44" name="Google Shape;2244;p118"/>
              <p:cNvGrpSpPr/>
              <p:nvPr/>
            </p:nvGrpSpPr>
            <p:grpSpPr>
              <a:xfrm>
                <a:off x="1092375" y="267061"/>
                <a:ext cx="642010" cy="1491196"/>
                <a:chOff x="0" y="0"/>
                <a:chExt cx="642009" cy="1491194"/>
              </a:xfrm>
            </p:grpSpPr>
            <p:pic>
              <p:nvPicPr>
                <p:cNvPr descr="Picture 16" id="2245" name="Google Shape;2245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46" name="Google Shape;2246;p1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19400" y="266195"/>
                  <a:ext cx="208102" cy="1942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47" name="Google Shape;2247;p118"/>
              <p:cNvGrpSpPr/>
              <p:nvPr/>
            </p:nvGrpSpPr>
            <p:grpSpPr>
              <a:xfrm>
                <a:off x="1018240" y="1798242"/>
                <a:ext cx="642010" cy="1491195"/>
                <a:chOff x="0" y="0"/>
                <a:chExt cx="642009" cy="1491194"/>
              </a:xfrm>
            </p:grpSpPr>
            <p:pic>
              <p:nvPicPr>
                <p:cNvPr descr="Picture 28" id="2248" name="Google Shape;2248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30" id="2249" name="Google Shape;2249;p1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4783" y="215606"/>
                  <a:ext cx="179209" cy="17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50" name="Google Shape;2250;p1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67132" y="403789"/>
                  <a:ext cx="190824" cy="1781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51" name="Google Shape;2251;p118"/>
              <p:cNvGrpSpPr/>
              <p:nvPr/>
            </p:nvGrpSpPr>
            <p:grpSpPr>
              <a:xfrm>
                <a:off x="1738286" y="1097894"/>
                <a:ext cx="642011" cy="1491195"/>
                <a:chOff x="0" y="0"/>
                <a:chExt cx="642009" cy="1491194"/>
              </a:xfrm>
            </p:grpSpPr>
            <p:pic>
              <p:nvPicPr>
                <p:cNvPr descr="Picture 33" id="2252" name="Google Shape;2252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53" name="Google Shape;2253;p1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55739" y="392026"/>
                  <a:ext cx="190824" cy="178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54" name="Google Shape;2254;p118"/>
              <p:cNvGrpSpPr/>
              <p:nvPr/>
            </p:nvGrpSpPr>
            <p:grpSpPr>
              <a:xfrm>
                <a:off x="2260731" y="-209900"/>
                <a:ext cx="642011" cy="1491195"/>
                <a:chOff x="0" y="-209900"/>
                <a:chExt cx="642010" cy="1491194"/>
              </a:xfrm>
            </p:grpSpPr>
            <p:pic>
              <p:nvPicPr>
                <p:cNvPr descr="Picture 38" id="2255" name="Google Shape;2255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-209900"/>
                  <a:ext cx="642010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56" name="Google Shape;2256;p1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56119" y="292138"/>
                  <a:ext cx="208103" cy="1942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0" id="2257" name="Google Shape;2257;p1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93184" y="58372"/>
                  <a:ext cx="192773" cy="1904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58" name="Google Shape;2258;p118"/>
              <p:cNvGrpSpPr/>
              <p:nvPr/>
            </p:nvGrpSpPr>
            <p:grpSpPr>
              <a:xfrm>
                <a:off x="0" y="1691159"/>
                <a:ext cx="642010" cy="1491195"/>
                <a:chOff x="0" y="0"/>
                <a:chExt cx="642009" cy="1491194"/>
              </a:xfrm>
            </p:grpSpPr>
            <p:pic>
              <p:nvPicPr>
                <p:cNvPr descr="Picture 43" id="2259" name="Google Shape;2259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5" id="2260" name="Google Shape;2260;p1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4783" y="215606"/>
                  <a:ext cx="179209" cy="17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61" name="Google Shape;2261;p118"/>
              <p:cNvGrpSpPr/>
              <p:nvPr/>
            </p:nvGrpSpPr>
            <p:grpSpPr>
              <a:xfrm>
                <a:off x="2403718" y="1631737"/>
                <a:ext cx="642011" cy="1491196"/>
                <a:chOff x="0" y="0"/>
                <a:chExt cx="642009" cy="1491194"/>
              </a:xfrm>
            </p:grpSpPr>
            <p:pic>
              <p:nvPicPr>
                <p:cNvPr descr="Picture 48" id="2262" name="Google Shape;2262;p1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642009" cy="1491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63" name="Google Shape;2263;p1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62858" y="307175"/>
                  <a:ext cx="208103" cy="1942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264" name="Google Shape;2264;p1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36948" y="402761"/>
                  <a:ext cx="190824" cy="178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descr="Picture 52" id="2265" name="Google Shape;2265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25207" y="1079708"/>
              <a:ext cx="228298" cy="20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66" name="Google Shape;2266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5047" y="1339917"/>
              <a:ext cx="192788" cy="179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67" name="Google Shape;2267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0112" y="1181708"/>
              <a:ext cx="208103" cy="194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68" name="Google Shape;2268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23809" y="1960247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69" name="Google Shape;2269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04972" y="2049309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70" name="Google Shape;2270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41409" y="906306"/>
              <a:ext cx="208103" cy="194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71" name="Google Shape;2271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90177" y="2548681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272" name="Google Shape;2272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54022" y="2765126"/>
              <a:ext cx="190824" cy="17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3" id="2273" name="Google Shape;2273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53776" y="2604791"/>
              <a:ext cx="179209" cy="177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4" id="2274" name="Google Shape;2274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4693" y="2704969"/>
              <a:ext cx="179209" cy="177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5" name="Google Shape;2275;p118"/>
          <p:cNvSpPr txBox="1"/>
          <p:nvPr>
            <p:ph type="title"/>
          </p:nvPr>
        </p:nvSpPr>
        <p:spPr>
          <a:xfrm>
            <a:off x="297472" y="143677"/>
            <a:ext cx="8606072" cy="9588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8518"/>
              <a:buNone/>
            </a:pPr>
            <a:br>
              <a:rPr lang="en-US" sz="3375"/>
            </a:br>
            <a:br>
              <a:rPr lang="en-US" sz="3375"/>
            </a:br>
            <a:br>
              <a:rPr lang="en-US" sz="3375"/>
            </a:br>
            <a:r>
              <a:rPr lang="en-US" sz="3375"/>
              <a:t>Les agents pathogènes évoluent continuellement</a:t>
            </a:r>
            <a:endParaRPr sz="3375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5" id="2280" name="Google Shape;2280;p119"/>
          <p:cNvPicPr preferRelativeResize="0"/>
          <p:nvPr/>
        </p:nvPicPr>
        <p:blipFill rotWithShape="1">
          <a:blip r:embed="rId3">
            <a:alphaModFix/>
          </a:blip>
          <a:srcRect b="28325" l="16402" r="1408" t="44635"/>
          <a:stretch/>
        </p:blipFill>
        <p:spPr>
          <a:xfrm>
            <a:off x="214744" y="1866376"/>
            <a:ext cx="8568040" cy="18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19"/>
          <p:cNvSpPr txBox="1"/>
          <p:nvPr/>
        </p:nvSpPr>
        <p:spPr>
          <a:xfrm>
            <a:off x="3895969" y="4743969"/>
            <a:ext cx="2482432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https://nextstrain.org/ncov/gisaid/global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19"/>
          <p:cNvSpPr txBox="1"/>
          <p:nvPr>
            <p:ph type="title"/>
          </p:nvPr>
        </p:nvSpPr>
        <p:spPr>
          <a:xfrm>
            <a:off x="660158" y="689969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625"/>
              <a:t>A lot of diversity is generated across scales, but when do mutations matter?</a:t>
            </a:r>
            <a:endParaRPr sz="2625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5" id="2287" name="Google Shape;2287;p120"/>
          <p:cNvPicPr preferRelativeResize="0"/>
          <p:nvPr/>
        </p:nvPicPr>
        <p:blipFill rotWithShape="1">
          <a:blip r:embed="rId3">
            <a:alphaModFix/>
          </a:blip>
          <a:srcRect b="28325" l="16402" r="1408" t="44635"/>
          <a:stretch/>
        </p:blipFill>
        <p:spPr>
          <a:xfrm>
            <a:off x="214744" y="1866376"/>
            <a:ext cx="8568040" cy="18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120"/>
          <p:cNvSpPr txBox="1"/>
          <p:nvPr/>
        </p:nvSpPr>
        <p:spPr>
          <a:xfrm>
            <a:off x="3895969" y="4743969"/>
            <a:ext cx="2482432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https://nextstrain.org/ncov/gisaid/global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20"/>
          <p:cNvSpPr txBox="1"/>
          <p:nvPr>
            <p:ph type="title"/>
          </p:nvPr>
        </p:nvSpPr>
        <p:spPr>
          <a:xfrm>
            <a:off x="268973" y="222140"/>
            <a:ext cx="8606070" cy="116032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625"/>
              <a:t>Une grande diversité est générée à travers les échelles, mais quand les mutations sont-elles importantes </a:t>
            </a:r>
            <a:endParaRPr sz="2625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21"/>
          <p:cNvSpPr txBox="1"/>
          <p:nvPr/>
        </p:nvSpPr>
        <p:spPr>
          <a:xfrm>
            <a:off x="5196075" y="1203956"/>
            <a:ext cx="3513825" cy="3316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Not always consistently defined across pathogens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lineage is a phylogenetically-defined group of sequences that encompassing ancestors and descendants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Reflects the evolutionary relationships of pathogens 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67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Helps track the epidemiology of the pathogen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5" name="Google Shape;2295;p121"/>
          <p:cNvSpPr txBox="1"/>
          <p:nvPr/>
        </p:nvSpPr>
        <p:spPr>
          <a:xfrm>
            <a:off x="5442448" y="4728800"/>
            <a:ext cx="3411225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 Rambaut et al. https://doi.org/10.1038/s41564-020-0770-5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" id="2296" name="Google Shape;2296;p121"/>
          <p:cNvPicPr preferRelativeResize="0"/>
          <p:nvPr/>
        </p:nvPicPr>
        <p:blipFill rotWithShape="1">
          <a:blip r:embed="rId3">
            <a:alphaModFix/>
          </a:blip>
          <a:srcRect b="67558" l="0" r="0" t="0"/>
          <a:stretch/>
        </p:blipFill>
        <p:spPr>
          <a:xfrm>
            <a:off x="209588" y="1360876"/>
            <a:ext cx="4538752" cy="288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21"/>
          <p:cNvSpPr txBox="1"/>
          <p:nvPr/>
        </p:nvSpPr>
        <p:spPr>
          <a:xfrm>
            <a:off x="209595" y="4378391"/>
            <a:ext cx="41604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7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Useful resource for sars-cov-2: pangolin</a:t>
            </a:r>
            <a:endParaRPr b="0" i="0" sz="8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7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https://cov-lineages.org/lineage_list.html</a:t>
            </a:r>
            <a:endParaRPr b="0" i="0" sz="8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21"/>
          <p:cNvSpPr txBox="1"/>
          <p:nvPr>
            <p:ph type="title"/>
          </p:nvPr>
        </p:nvSpPr>
        <p:spPr>
          <a:xfrm>
            <a:off x="697414" y="453381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75"/>
              <a:t>What is a pathogen lineage?</a:t>
            </a:r>
            <a:endParaRPr sz="3075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22"/>
          <p:cNvSpPr txBox="1"/>
          <p:nvPr/>
        </p:nvSpPr>
        <p:spPr>
          <a:xfrm>
            <a:off x="5196075" y="1203956"/>
            <a:ext cx="3513825" cy="30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Pas toujours défini de manière cohérente pour tous les agents pathogènes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Une lignée est un groupe de séquences défini phylogénétiquement qui englobe les ancêtres et les descendants.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Reflète les relations évolutives des agents pathogènes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Aide à suivre l’épidémiologie de l’agent pathogène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4" name="Google Shape;2304;p122"/>
          <p:cNvSpPr txBox="1"/>
          <p:nvPr/>
        </p:nvSpPr>
        <p:spPr>
          <a:xfrm>
            <a:off x="5442448" y="4728800"/>
            <a:ext cx="3411225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 Rambaut et al. https://doi.org/10.1038/s41564-020-0770-5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" id="2305" name="Google Shape;2305;p122"/>
          <p:cNvPicPr preferRelativeResize="0"/>
          <p:nvPr/>
        </p:nvPicPr>
        <p:blipFill rotWithShape="1">
          <a:blip r:embed="rId3">
            <a:alphaModFix/>
          </a:blip>
          <a:srcRect b="67558" l="0" r="0" t="0"/>
          <a:stretch/>
        </p:blipFill>
        <p:spPr>
          <a:xfrm>
            <a:off x="209588" y="1360876"/>
            <a:ext cx="4538752" cy="288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22"/>
          <p:cNvSpPr txBox="1"/>
          <p:nvPr/>
        </p:nvSpPr>
        <p:spPr>
          <a:xfrm>
            <a:off x="209595" y="4378391"/>
            <a:ext cx="41604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7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Ressource utile pour le SRAS-COV-2 : le pangolin https://cov-lineages.org/lineage_list.html</a:t>
            </a:r>
            <a:endParaRPr b="0" i="0" sz="8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122"/>
          <p:cNvSpPr txBox="1"/>
          <p:nvPr>
            <p:ph type="title"/>
          </p:nvPr>
        </p:nvSpPr>
        <p:spPr>
          <a:xfrm>
            <a:off x="697414" y="453381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75"/>
              <a:t>Qu'est-ce qu'une lignée pathogène?</a:t>
            </a:r>
            <a:endParaRPr sz="3075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23"/>
          <p:cNvSpPr txBox="1"/>
          <p:nvPr/>
        </p:nvSpPr>
        <p:spPr>
          <a:xfrm>
            <a:off x="688658" y="1572533"/>
            <a:ext cx="7095825" cy="24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term variant just means “genetically distinct”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Poppins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Indicates a collection of specific mutations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Poppins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are particularly interested in the frequency of variants/lineages with constellations of mutations with good evidence of  functional importance at a population level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Pathogens evolve continuously within host and on the population level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So, we expect variants to emerge constantly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For example, SARS-CoV-2 evolves by an average of two mutations per month on the population-level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23"/>
          <p:cNvSpPr txBox="1"/>
          <p:nvPr>
            <p:ph type="title"/>
          </p:nvPr>
        </p:nvSpPr>
        <p:spPr>
          <a:xfrm>
            <a:off x="660158" y="681212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25"/>
              <a:t>What is a variant?</a:t>
            </a:r>
            <a:endParaRPr sz="32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755332" y="1503700"/>
            <a:ext cx="58842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pathogen?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reservoir?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Combien d’introductions depuis le réservoir?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755332" y="1663685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3384" l="0" r="0" t="3375"/>
          <a:stretch/>
        </p:blipFill>
        <p:spPr>
          <a:xfrm>
            <a:off x="6510656" y="2653031"/>
            <a:ext cx="2074049" cy="1871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22" name="Google Shape;122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7385257" y="2056110"/>
            <a:ext cx="324849" cy="50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23" name="Google Shape;123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6834277" y="2653035"/>
            <a:ext cx="233993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24" name="Google Shape;124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8128552" y="2561433"/>
            <a:ext cx="233993" cy="3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type="title"/>
          </p:nvPr>
        </p:nvSpPr>
        <p:spPr>
          <a:xfrm>
            <a:off x="688657" y="22860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24"/>
          <p:cNvSpPr txBox="1"/>
          <p:nvPr/>
        </p:nvSpPr>
        <p:spPr>
          <a:xfrm>
            <a:off x="688658" y="1572533"/>
            <a:ext cx="7095825" cy="25622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 terme variante signifie simplement « génétiquement distinct»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Indique un ensemble de mutations spécifiques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Nous sommes particulièrement intéressés par la fréquence des variantes/lignées présentant des constellations de mutations avec de bonnes preuves d'importance fonctionnelle au niveau de la population.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agents pathogènes évoluent continuellement au sein de l'hôte et au niveau de la population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Nous nous attendons donc à ce que des variantes apparaissent constamment</a:t>
            </a:r>
            <a:endParaRPr/>
          </a:p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Par exemple, le SARS-CoV-2 évolue en moyenne de deux mutations par mois au niveau de la population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124"/>
          <p:cNvSpPr txBox="1"/>
          <p:nvPr>
            <p:ph type="title"/>
          </p:nvPr>
        </p:nvSpPr>
        <p:spPr>
          <a:xfrm>
            <a:off x="660158" y="681212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25"/>
              <a:t>Qu'est-ce qu'une variante ?</a:t>
            </a:r>
            <a:endParaRPr sz="3225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25"/>
          <p:cNvSpPr txBox="1"/>
          <p:nvPr>
            <p:ph idx="1" type="body"/>
          </p:nvPr>
        </p:nvSpPr>
        <p:spPr>
          <a:xfrm>
            <a:off x="157725" y="890906"/>
            <a:ext cx="4784175" cy="370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4605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We expect variants to emerge constantly</a:t>
            </a:r>
            <a:endParaRPr sz="1725"/>
          </a:p>
          <a:p>
            <a:pPr indent="-14605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We expect variants/lineages to increase and decrease in frequency in the population for a number of reasons</a:t>
            </a:r>
            <a:endParaRPr sz="1725"/>
          </a:p>
          <a:p>
            <a:pPr indent="-14605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When should we be concerned if a lineage/variant is increasing in frequency?</a:t>
            </a:r>
            <a:endParaRPr sz="1725"/>
          </a:p>
          <a:p>
            <a:pPr indent="-22858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25"/>
          </a:p>
        </p:txBody>
      </p:sp>
      <p:pic>
        <p:nvPicPr>
          <p:cNvPr descr="Picture 2" id="2325" name="Google Shape;2325;p125"/>
          <p:cNvPicPr preferRelativeResize="0"/>
          <p:nvPr/>
        </p:nvPicPr>
        <p:blipFill rotWithShape="1">
          <a:blip r:embed="rId3">
            <a:alphaModFix/>
          </a:blip>
          <a:srcRect b="17708" l="0" r="41971" t="13477"/>
          <a:stretch/>
        </p:blipFill>
        <p:spPr>
          <a:xfrm>
            <a:off x="4989939" y="1167881"/>
            <a:ext cx="3705920" cy="30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25"/>
          <p:cNvSpPr txBox="1"/>
          <p:nvPr/>
        </p:nvSpPr>
        <p:spPr>
          <a:xfrm>
            <a:off x="521957" y="4700150"/>
            <a:ext cx="3180600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125"/>
          <p:cNvSpPr txBox="1"/>
          <p:nvPr/>
        </p:nvSpPr>
        <p:spPr>
          <a:xfrm>
            <a:off x="5353781" y="1250176"/>
            <a:ext cx="3662775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Prevalence of the </a:t>
            </a:r>
            <a:r>
              <a:rPr b="1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SARS-CoV-2</a:t>
            </a:r>
            <a:r>
              <a:rPr b="0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B.1.526 lineage worldwide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125"/>
          <p:cNvSpPr txBox="1"/>
          <p:nvPr/>
        </p:nvSpPr>
        <p:spPr>
          <a:xfrm>
            <a:off x="4185915" y="4237576"/>
            <a:ext cx="4891950" cy="6001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frequency?</a:t>
            </a:r>
            <a:endParaRPr b="0" i="0" sz="12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2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125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25"/>
              <a:t>When is a variant of concern?</a:t>
            </a:r>
            <a:endParaRPr sz="2925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26"/>
          <p:cNvSpPr txBox="1"/>
          <p:nvPr>
            <p:ph idx="1" type="body"/>
          </p:nvPr>
        </p:nvSpPr>
        <p:spPr>
          <a:xfrm>
            <a:off x="157725" y="890906"/>
            <a:ext cx="4784175" cy="370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4605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Nous nous attendons à ce que des variantes apparaissent constamment</a:t>
            </a:r>
            <a:endParaRPr/>
          </a:p>
          <a:p>
            <a:pPr indent="-14605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Nous nous attendons à ce que la fréquence des variantes/lignées augmente et diminue dans la population pour un certain nombre de raisons</a:t>
            </a:r>
            <a:endParaRPr/>
          </a:p>
          <a:p>
            <a:pPr indent="-14605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725"/>
              <a:t>Quand devrions-nous nous inquiéter si une lignée/variante augmente en fréquence?</a:t>
            </a:r>
            <a:endParaRPr sz="1725"/>
          </a:p>
          <a:p>
            <a:pPr indent="-22858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25"/>
          </a:p>
        </p:txBody>
      </p:sp>
      <p:pic>
        <p:nvPicPr>
          <p:cNvPr descr="Picture 2" id="2335" name="Google Shape;2335;p126"/>
          <p:cNvPicPr preferRelativeResize="0"/>
          <p:nvPr/>
        </p:nvPicPr>
        <p:blipFill rotWithShape="1">
          <a:blip r:embed="rId3">
            <a:alphaModFix/>
          </a:blip>
          <a:srcRect b="17708" l="0" r="41971" t="13477"/>
          <a:stretch/>
        </p:blipFill>
        <p:spPr>
          <a:xfrm>
            <a:off x="4989939" y="1167881"/>
            <a:ext cx="3705920" cy="30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126"/>
          <p:cNvSpPr txBox="1"/>
          <p:nvPr/>
        </p:nvSpPr>
        <p:spPr>
          <a:xfrm>
            <a:off x="521957" y="4700150"/>
            <a:ext cx="3180600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126"/>
          <p:cNvSpPr txBox="1"/>
          <p:nvPr/>
        </p:nvSpPr>
        <p:spPr>
          <a:xfrm>
            <a:off x="5353781" y="1250176"/>
            <a:ext cx="3662775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Prevalence of the </a:t>
            </a:r>
            <a:r>
              <a:rPr b="1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SARS-CoV-2</a:t>
            </a:r>
            <a:r>
              <a:rPr b="0" i="0" lang="en-US" sz="135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B.1.526 lineage worldwide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126"/>
          <p:cNvSpPr txBox="1"/>
          <p:nvPr/>
        </p:nvSpPr>
        <p:spPr>
          <a:xfrm>
            <a:off x="4185915" y="4237576"/>
            <a:ext cx="4891950" cy="8655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Concernant l'augmentation de la fréquence?</a:t>
            </a:r>
            <a:endParaRPr b="0" i="0" sz="12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A-t-il évolué pour mieux transmettre?</a:t>
            </a:r>
            <a:endParaRPr b="0" i="0" sz="12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126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6752"/>
              <a:buNone/>
            </a:pPr>
            <a:br>
              <a:rPr lang="en-US" sz="2925"/>
            </a:br>
            <a:r>
              <a:rPr lang="en-US" sz="2925"/>
              <a:t>Quand une variante est-elle préoccupante?</a:t>
            </a:r>
            <a:endParaRPr sz="2925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344" name="Google Shape;2344;p127"/>
          <p:cNvPicPr preferRelativeResize="0"/>
          <p:nvPr/>
        </p:nvPicPr>
        <p:blipFill rotWithShape="1">
          <a:blip r:embed="rId3">
            <a:alphaModFix/>
          </a:blip>
          <a:srcRect b="17708" l="0" r="10703" t="13477"/>
          <a:stretch/>
        </p:blipFill>
        <p:spPr>
          <a:xfrm>
            <a:off x="688650" y="641737"/>
            <a:ext cx="7784550" cy="410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27"/>
          <p:cNvSpPr txBox="1"/>
          <p:nvPr/>
        </p:nvSpPr>
        <p:spPr>
          <a:xfrm>
            <a:off x="1079856" y="4723813"/>
            <a:ext cx="3180600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127"/>
          <p:cNvSpPr txBox="1"/>
          <p:nvPr/>
        </p:nvSpPr>
        <p:spPr>
          <a:xfrm>
            <a:off x="2367921" y="1008920"/>
            <a:ext cx="5031000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Prevalence of the B.1.526 lineage worldwide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127"/>
          <p:cNvSpPr txBox="1"/>
          <p:nvPr/>
        </p:nvSpPr>
        <p:spPr>
          <a:xfrm>
            <a:off x="6308888" y="2548969"/>
            <a:ext cx="2690100" cy="992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Or does something else explain the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transient increase in frequency?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127"/>
          <p:cNvSpPr txBox="1"/>
          <p:nvPr/>
        </p:nvSpPr>
        <p:spPr>
          <a:xfrm>
            <a:off x="2084475" y="2076554"/>
            <a:ext cx="33705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127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50"/>
              <a:t>When is a variant of concern?</a:t>
            </a:r>
            <a:endParaRPr sz="285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354" name="Google Shape;2354;p128"/>
          <p:cNvPicPr preferRelativeResize="0"/>
          <p:nvPr/>
        </p:nvPicPr>
        <p:blipFill rotWithShape="1">
          <a:blip r:embed="rId3">
            <a:alphaModFix/>
          </a:blip>
          <a:srcRect b="17708" l="0" r="10703" t="13477"/>
          <a:stretch/>
        </p:blipFill>
        <p:spPr>
          <a:xfrm>
            <a:off x="688650" y="641737"/>
            <a:ext cx="7784550" cy="410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128"/>
          <p:cNvSpPr txBox="1"/>
          <p:nvPr/>
        </p:nvSpPr>
        <p:spPr>
          <a:xfrm>
            <a:off x="1079856" y="4723813"/>
            <a:ext cx="3180600" cy="207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128"/>
          <p:cNvSpPr txBox="1"/>
          <p:nvPr/>
        </p:nvSpPr>
        <p:spPr>
          <a:xfrm>
            <a:off x="1839666" y="919576"/>
            <a:ext cx="6087510" cy="3869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Prévalence de la lignée B.1.526 dans le monde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128"/>
          <p:cNvSpPr txBox="1"/>
          <p:nvPr/>
        </p:nvSpPr>
        <p:spPr>
          <a:xfrm>
            <a:off x="6308888" y="2548969"/>
            <a:ext cx="2690100" cy="12233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Ou est-ce que quelque chose d'autre explique 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augmentation transitoire de la fréquence?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128"/>
          <p:cNvSpPr txBox="1"/>
          <p:nvPr/>
        </p:nvSpPr>
        <p:spPr>
          <a:xfrm>
            <a:off x="2084475" y="2076554"/>
            <a:ext cx="3370500" cy="992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Concernant l'augmentation de la fréquence.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A-t-il évolué pour mieux transmettre?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128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40350"/>
              <a:buNone/>
            </a:pPr>
            <a:br>
              <a:rPr lang="en-US" sz="2850"/>
            </a:br>
            <a:r>
              <a:rPr lang="en-US" sz="2850"/>
              <a:t>Quand une variante est-elle préoccupante?</a:t>
            </a:r>
            <a:endParaRPr sz="285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9"/>
          <p:cNvSpPr txBox="1"/>
          <p:nvPr>
            <p:ph type="title"/>
          </p:nvPr>
        </p:nvSpPr>
        <p:spPr>
          <a:xfrm>
            <a:off x="688658" y="593556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25"/>
              <a:t>What is a growth rate?</a:t>
            </a:r>
            <a:endParaRPr sz="3225"/>
          </a:p>
        </p:txBody>
      </p:sp>
      <p:sp>
        <p:nvSpPr>
          <p:cNvPr id="2365" name="Google Shape;2365;p129"/>
          <p:cNvSpPr txBox="1"/>
          <p:nvPr>
            <p:ph idx="1" type="body"/>
          </p:nvPr>
        </p:nvSpPr>
        <p:spPr>
          <a:xfrm>
            <a:off x="688658" y="1186378"/>
            <a:ext cx="7823700" cy="3557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Not necessarily biological</a:t>
            </a:r>
            <a:endParaRPr sz="2100"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Context dependent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Increased growth != increased transmissibility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Especially if based on lineage sequences frequencies – affected by sampling biases</a:t>
            </a:r>
            <a:endParaRPr/>
          </a:p>
          <a:p>
            <a:pPr indent="-22858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30"/>
          <p:cNvSpPr txBox="1"/>
          <p:nvPr>
            <p:ph type="title"/>
          </p:nvPr>
        </p:nvSpPr>
        <p:spPr>
          <a:xfrm>
            <a:off x="688658" y="593556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25"/>
              <a:t>Qu'est-ce qu'un taux de croissance?</a:t>
            </a:r>
            <a:endParaRPr sz="3225"/>
          </a:p>
        </p:txBody>
      </p:sp>
      <p:sp>
        <p:nvSpPr>
          <p:cNvPr id="2371" name="Google Shape;2371;p130"/>
          <p:cNvSpPr txBox="1"/>
          <p:nvPr>
            <p:ph idx="1" type="body"/>
          </p:nvPr>
        </p:nvSpPr>
        <p:spPr>
          <a:xfrm>
            <a:off x="688658" y="1961162"/>
            <a:ext cx="7823700" cy="2008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Pas nécessairement biologique</a:t>
            </a:r>
            <a:endParaRPr sz="2100"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Dépend du context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Croissance accrue!= transmissibilité accrue</a:t>
            </a:r>
            <a:endParaRPr/>
          </a:p>
          <a:p>
            <a:pPr indent="-177800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100"/>
              <a:t>Surtout s’il est basé sur les fréquences des séquences de lignées – affectées par les biais d’échantillonnage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31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US" sz="2430"/>
              <a:t>What explains an increase in lineage frequency?</a:t>
            </a:r>
            <a:endParaRPr sz="2430"/>
          </a:p>
        </p:txBody>
      </p:sp>
      <p:sp>
        <p:nvSpPr>
          <p:cNvPr id="2377" name="Google Shape;2377;p131"/>
          <p:cNvSpPr txBox="1"/>
          <p:nvPr>
            <p:ph idx="1" type="body"/>
          </p:nvPr>
        </p:nvSpPr>
        <p:spPr>
          <a:xfrm>
            <a:off x="688650" y="1253008"/>
            <a:ext cx="7823700" cy="124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3048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100"/>
              <a:t>Inherent increased transmissibility </a:t>
            </a:r>
            <a:endParaRPr/>
          </a:p>
          <a:p>
            <a:pPr indent="-22858" lvl="0" marL="13716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32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US" sz="2430"/>
              <a:t>Qu'est-ce qui explique une augmentation de la fréquence des lignées?</a:t>
            </a:r>
            <a:endParaRPr sz="2430"/>
          </a:p>
        </p:txBody>
      </p:sp>
      <p:sp>
        <p:nvSpPr>
          <p:cNvPr id="2383" name="Google Shape;2383;p132"/>
          <p:cNvSpPr txBox="1"/>
          <p:nvPr>
            <p:ph idx="1" type="body"/>
          </p:nvPr>
        </p:nvSpPr>
        <p:spPr>
          <a:xfrm>
            <a:off x="688650" y="1253008"/>
            <a:ext cx="7823700" cy="124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-127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00"/>
          </a:p>
          <a:p>
            <a:pPr indent="-3048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100"/>
              <a:t>Transmissibilité accrue inhérente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33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  <p:sp>
        <p:nvSpPr>
          <p:cNvPr id="2389" name="Google Shape;2389;p133"/>
          <p:cNvSpPr txBox="1"/>
          <p:nvPr>
            <p:ph idx="1" type="body"/>
          </p:nvPr>
        </p:nvSpPr>
        <p:spPr>
          <a:xfrm>
            <a:off x="660150" y="1331870"/>
            <a:ext cx="7823700" cy="168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2.	Immune escape, so a lot of re-infections in populations with high standing immunity from vaccines or previous outbreak waves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755332" y="1503700"/>
            <a:ext cx="58842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Quel est l'agent pathogène?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Quel est le réservoir?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Quel est le réservoir?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755332" y="1663685"/>
            <a:ext cx="8127900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Identifier l’origine des épidémies/zoonoses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3384" l="0" r="0" t="3375"/>
          <a:stretch/>
        </p:blipFill>
        <p:spPr>
          <a:xfrm>
            <a:off x="6510656" y="2653031"/>
            <a:ext cx="2074049" cy="1871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33" name="Google Shape;133;p23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7385257" y="2056110"/>
            <a:ext cx="324849" cy="50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34" name="Google Shape;134;p23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6834277" y="2653035"/>
            <a:ext cx="233993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35" name="Google Shape;135;p23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8128552" y="2561433"/>
            <a:ext cx="233993" cy="3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688657" y="22860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Pourquoi utiliser l'épidémiologie génomique?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34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Qu'est-ce qui explique une augmentation de la fréquence des lignées</a:t>
            </a:r>
            <a:r>
              <a:rPr lang="en-US"/>
              <a:t>?</a:t>
            </a:r>
            <a:endParaRPr/>
          </a:p>
        </p:txBody>
      </p:sp>
      <p:sp>
        <p:nvSpPr>
          <p:cNvPr id="2395" name="Google Shape;2395;p134"/>
          <p:cNvSpPr txBox="1"/>
          <p:nvPr>
            <p:ph idx="1" type="body"/>
          </p:nvPr>
        </p:nvSpPr>
        <p:spPr>
          <a:xfrm>
            <a:off x="660150" y="1053408"/>
            <a:ext cx="7823700" cy="223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2.	Évasion immunitaire, donc beaucoup de réinfections dans les populations bénéficiant d’une immunité élevée contre les vaccins ou les vagues d’épidémies précédentes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35"/>
          <p:cNvSpPr txBox="1"/>
          <p:nvPr>
            <p:ph type="title"/>
          </p:nvPr>
        </p:nvSpPr>
        <p:spPr>
          <a:xfrm>
            <a:off x="688658" y="295637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9007"/>
              <a:buNone/>
            </a:pPr>
            <a:br>
              <a:rPr lang="en-US"/>
            </a:br>
            <a:r>
              <a:rPr lang="en-US"/>
              <a:t>What explains an increase in lineage frequency?</a:t>
            </a:r>
            <a:endParaRPr sz="2475"/>
          </a:p>
        </p:txBody>
      </p:sp>
      <p:sp>
        <p:nvSpPr>
          <p:cNvPr id="2401" name="Google Shape;2401;p135"/>
          <p:cNvSpPr txBox="1"/>
          <p:nvPr>
            <p:ph idx="1" type="body"/>
          </p:nvPr>
        </p:nvSpPr>
        <p:spPr>
          <a:xfrm>
            <a:off x="688650" y="1195792"/>
            <a:ext cx="7823700" cy="2756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3. Epidemiological amplification</a:t>
            </a:r>
            <a:endParaRPr sz="2100"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Relaxed non-pharmaceutical interventions resulting in many human contacts</a:t>
            </a:r>
            <a:endParaRPr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Variant spreading in highly mobile/densely connected populations</a:t>
            </a:r>
            <a:endParaRPr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Super Spreader Events</a:t>
            </a:r>
            <a:endParaRPr sz="21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36"/>
          <p:cNvSpPr txBox="1"/>
          <p:nvPr>
            <p:ph type="title"/>
          </p:nvPr>
        </p:nvSpPr>
        <p:spPr>
          <a:xfrm>
            <a:off x="688658" y="295637"/>
            <a:ext cx="7823700" cy="6549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9007"/>
              <a:buNone/>
            </a:pPr>
            <a:br>
              <a:rPr lang="en-US"/>
            </a:br>
            <a:r>
              <a:rPr lang="en-US"/>
              <a:t>Qu'est-ce qui explique une augmentation de la fréquence des lignées?</a:t>
            </a:r>
            <a:endParaRPr sz="2475"/>
          </a:p>
        </p:txBody>
      </p:sp>
      <p:sp>
        <p:nvSpPr>
          <p:cNvPr id="2407" name="Google Shape;2407;p136"/>
          <p:cNvSpPr txBox="1"/>
          <p:nvPr>
            <p:ph idx="1" type="body"/>
          </p:nvPr>
        </p:nvSpPr>
        <p:spPr>
          <a:xfrm>
            <a:off x="688650" y="1195792"/>
            <a:ext cx="7823700" cy="2756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3. Amplification épidémiologique</a:t>
            </a:r>
            <a:endParaRPr sz="2100"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Interventions non pharmaceutiques détendues entraînant de nombreux contacts humains</a:t>
            </a:r>
            <a:endParaRPr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Variante se propageant dans des populations très mobiles/densément connectées</a:t>
            </a:r>
            <a:endParaRPr/>
          </a:p>
          <a:p>
            <a:pPr indent="-400050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Événements super-épandeurs</a:t>
            </a:r>
            <a:endParaRPr sz="21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37"/>
          <p:cNvSpPr txBox="1"/>
          <p:nvPr>
            <p:ph idx="1" type="body"/>
          </p:nvPr>
        </p:nvSpPr>
        <p:spPr>
          <a:xfrm>
            <a:off x="732469" y="1371263"/>
            <a:ext cx="7823700" cy="240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4.    Non-random sampling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Outbreak investigations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All cases are travelers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Molecular screening for specific variants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Geographic biases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Only sampling hospitals</a:t>
            </a:r>
            <a:endParaRPr sz="2100"/>
          </a:p>
        </p:txBody>
      </p:sp>
      <p:sp>
        <p:nvSpPr>
          <p:cNvPr id="2413" name="Google Shape;2413;p137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38"/>
          <p:cNvSpPr txBox="1"/>
          <p:nvPr>
            <p:ph idx="1" type="body"/>
          </p:nvPr>
        </p:nvSpPr>
        <p:spPr>
          <a:xfrm>
            <a:off x="732469" y="1119160"/>
            <a:ext cx="7823700" cy="2905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4. Échantillonnage non aléatoire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Enquêtes sur les épidémies </a:t>
            </a:r>
            <a:endParaRPr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Tous les cas sont des voyageurs</a:t>
            </a:r>
            <a:endParaRPr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Criblage moléculaire pour des variantes spécifiques</a:t>
            </a:r>
            <a:endParaRPr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Biais géographiques</a:t>
            </a:r>
            <a:endParaRPr sz="2100"/>
          </a:p>
          <a:p>
            <a:pPr indent="-442913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2800"/>
              <a:buFont typeface="Poppins"/>
              <a:buAutoNum type="alphaLcPeriod"/>
            </a:pPr>
            <a:r>
              <a:rPr lang="en-US" sz="2100"/>
              <a:t>Échantillonner uniquement les hôpitaux</a:t>
            </a:r>
            <a:endParaRPr sz="2100"/>
          </a:p>
        </p:txBody>
      </p:sp>
      <p:sp>
        <p:nvSpPr>
          <p:cNvPr id="2419" name="Google Shape;2419;p138"/>
          <p:cNvSpPr txBox="1"/>
          <p:nvPr>
            <p:ph type="title"/>
          </p:nvPr>
        </p:nvSpPr>
        <p:spPr>
          <a:xfrm>
            <a:off x="688657" y="262909"/>
            <a:ext cx="7823702" cy="72043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Qu'est-ce qui explique une augmentation de la fréquence des lignées?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39"/>
          <p:cNvSpPr txBox="1"/>
          <p:nvPr>
            <p:ph idx="1" type="body"/>
          </p:nvPr>
        </p:nvSpPr>
        <p:spPr>
          <a:xfrm>
            <a:off x="688650" y="1280226"/>
            <a:ext cx="6873975" cy="961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5.   Founder effect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</p:txBody>
      </p:sp>
      <p:sp>
        <p:nvSpPr>
          <p:cNvPr id="2425" name="Google Shape;2425;p139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  <p:grpSp>
        <p:nvGrpSpPr>
          <p:cNvPr id="2426" name="Google Shape;2426;p139"/>
          <p:cNvGrpSpPr/>
          <p:nvPr/>
        </p:nvGrpSpPr>
        <p:grpSpPr>
          <a:xfrm>
            <a:off x="4214681" y="1410731"/>
            <a:ext cx="2909268" cy="3300818"/>
            <a:chOff x="-1" y="-1"/>
            <a:chExt cx="2724225" cy="3908953"/>
          </a:xfrm>
        </p:grpSpPr>
        <p:grpSp>
          <p:nvGrpSpPr>
            <p:cNvPr id="2427" name="Google Shape;2427;p139"/>
            <p:cNvGrpSpPr/>
            <p:nvPr/>
          </p:nvGrpSpPr>
          <p:grpSpPr>
            <a:xfrm>
              <a:off x="-1" y="101720"/>
              <a:ext cx="2724225" cy="3807232"/>
              <a:chOff x="0" y="0"/>
              <a:chExt cx="2724223" cy="3807231"/>
            </a:xfrm>
          </p:grpSpPr>
          <p:grpSp>
            <p:nvGrpSpPr>
              <p:cNvPr id="2428" name="Google Shape;2428;p139"/>
              <p:cNvGrpSpPr/>
              <p:nvPr/>
            </p:nvGrpSpPr>
            <p:grpSpPr>
              <a:xfrm>
                <a:off x="0" y="0"/>
                <a:ext cx="2724223" cy="3807231"/>
                <a:chOff x="0" y="0"/>
                <a:chExt cx="2724222" cy="3807230"/>
              </a:xfrm>
            </p:grpSpPr>
            <p:pic>
              <p:nvPicPr>
                <p:cNvPr descr="Picture 18" id="2429" name="Google Shape;2429;p13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1356976" cy="38041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0" name="Google Shape;2430;p13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127979" y="701139"/>
                  <a:ext cx="126927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1" name="Google Shape;2431;p13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564348" y="220651"/>
                  <a:ext cx="126927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32" id="2432" name="Google Shape;2432;p13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1367245" y="3104"/>
                  <a:ext cx="1356977" cy="3804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5" id="2433" name="Google Shape;2433;p13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011421" y="269069"/>
                  <a:ext cx="163657" cy="195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6" id="2434" name="Google Shape;2434;p13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121147" y="487746"/>
                  <a:ext cx="163657" cy="195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5" name="Google Shape;2435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85347" y="315028"/>
                  <a:ext cx="116562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6" name="Google Shape;2436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445641" y="327962"/>
                  <a:ext cx="116563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7" name="Google Shape;2437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61914" y="514053"/>
                  <a:ext cx="116563" cy="13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8" name="Google Shape;2438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355675" y="622247"/>
                  <a:ext cx="116562" cy="13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39" name="Google Shape;2439;p13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308445" y="468551"/>
                  <a:ext cx="126928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40" name="Google Shape;2440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461490" y="150847"/>
                  <a:ext cx="116563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Picture 2" id="2441" name="Google Shape;2441;p1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96503" y="344498"/>
                <a:ext cx="116562" cy="131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42" name="Google Shape;2442;p1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33662" y="259323"/>
                <a:ext cx="116563" cy="1313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3" name="Google Shape;2443;p139"/>
            <p:cNvGrpSpPr/>
            <p:nvPr/>
          </p:nvGrpSpPr>
          <p:grpSpPr>
            <a:xfrm>
              <a:off x="1159683" y="-1"/>
              <a:ext cx="936256" cy="964821"/>
              <a:chOff x="0" y="0"/>
              <a:chExt cx="936254" cy="964819"/>
            </a:xfrm>
          </p:grpSpPr>
          <p:pic>
            <p:nvPicPr>
              <p:cNvPr descr="Picture 56" id="2444" name="Google Shape;2444;p1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2372" y="400547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57" id="2445" name="Google Shape;2445;p1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8402" y="595647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46" name="Google Shape;2446;p1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4684" y="255119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47" name="Google Shape;2447;p1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0698" y="200938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48" name="Google Shape;2448;p1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19691" y="571603"/>
                <a:ext cx="116563" cy="131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61" id="2449" name="Google Shape;2449;p1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50" name="Google Shape;2450;p1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09933" y="821818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40"/>
          <p:cNvSpPr txBox="1"/>
          <p:nvPr>
            <p:ph idx="1" type="body"/>
          </p:nvPr>
        </p:nvSpPr>
        <p:spPr>
          <a:xfrm>
            <a:off x="1171522" y="1725898"/>
            <a:ext cx="2650214" cy="961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5.  Effet fondateur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</p:txBody>
      </p:sp>
      <p:sp>
        <p:nvSpPr>
          <p:cNvPr id="2456" name="Google Shape;2456;p140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Qu'est-ce qui explique une augmentation de la fréquence des lignées?</a:t>
            </a:r>
            <a:endParaRPr/>
          </a:p>
        </p:txBody>
      </p:sp>
      <p:grpSp>
        <p:nvGrpSpPr>
          <p:cNvPr id="2457" name="Google Shape;2457;p140"/>
          <p:cNvGrpSpPr/>
          <p:nvPr/>
        </p:nvGrpSpPr>
        <p:grpSpPr>
          <a:xfrm>
            <a:off x="4214681" y="1410731"/>
            <a:ext cx="2909268" cy="3300818"/>
            <a:chOff x="-1" y="-1"/>
            <a:chExt cx="2724225" cy="3908953"/>
          </a:xfrm>
        </p:grpSpPr>
        <p:grpSp>
          <p:nvGrpSpPr>
            <p:cNvPr id="2458" name="Google Shape;2458;p140"/>
            <p:cNvGrpSpPr/>
            <p:nvPr/>
          </p:nvGrpSpPr>
          <p:grpSpPr>
            <a:xfrm>
              <a:off x="-1" y="101720"/>
              <a:ext cx="2724225" cy="3807232"/>
              <a:chOff x="0" y="0"/>
              <a:chExt cx="2724223" cy="3807231"/>
            </a:xfrm>
          </p:grpSpPr>
          <p:grpSp>
            <p:nvGrpSpPr>
              <p:cNvPr id="2459" name="Google Shape;2459;p140"/>
              <p:cNvGrpSpPr/>
              <p:nvPr/>
            </p:nvGrpSpPr>
            <p:grpSpPr>
              <a:xfrm>
                <a:off x="0" y="0"/>
                <a:ext cx="2724223" cy="3807231"/>
                <a:chOff x="0" y="0"/>
                <a:chExt cx="2724222" cy="3807230"/>
              </a:xfrm>
            </p:grpSpPr>
            <p:pic>
              <p:nvPicPr>
                <p:cNvPr descr="Picture 18" id="2460" name="Google Shape;2460;p1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0" y="0"/>
                  <a:ext cx="1356976" cy="38041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1" name="Google Shape;2461;p14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127979" y="701139"/>
                  <a:ext cx="126927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2" name="Google Shape;2462;p14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564348" y="220651"/>
                  <a:ext cx="126927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32" id="2463" name="Google Shape;2463;p1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1367245" y="3104"/>
                  <a:ext cx="1356977" cy="38041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5" id="2464" name="Google Shape;2464;p14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011421" y="269069"/>
                  <a:ext cx="163657" cy="195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46" id="2465" name="Google Shape;2465;p14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121147" y="487746"/>
                  <a:ext cx="163657" cy="195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6" name="Google Shape;2466;p14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185347" y="315028"/>
                  <a:ext cx="116562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7" name="Google Shape;2467;p14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445641" y="327962"/>
                  <a:ext cx="116563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8" name="Google Shape;2468;p14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61914" y="514053"/>
                  <a:ext cx="116563" cy="13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69" name="Google Shape;2469;p14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355675" y="622247"/>
                  <a:ext cx="116562" cy="13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70" name="Google Shape;2470;p14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308445" y="468551"/>
                  <a:ext cx="126928" cy="143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2471" name="Google Shape;2471;p14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461490" y="150847"/>
                  <a:ext cx="116563" cy="131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Picture 2" id="2472" name="Google Shape;2472;p1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96503" y="344498"/>
                <a:ext cx="116562" cy="131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73" name="Google Shape;2473;p1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733662" y="259323"/>
                <a:ext cx="116563" cy="1313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74" name="Google Shape;2474;p140"/>
            <p:cNvGrpSpPr/>
            <p:nvPr/>
          </p:nvGrpSpPr>
          <p:grpSpPr>
            <a:xfrm>
              <a:off x="1159683" y="-1"/>
              <a:ext cx="936256" cy="964821"/>
              <a:chOff x="0" y="0"/>
              <a:chExt cx="936254" cy="964819"/>
            </a:xfrm>
          </p:grpSpPr>
          <p:pic>
            <p:nvPicPr>
              <p:cNvPr descr="Picture 56" id="2475" name="Google Shape;2475;p1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2372" y="400547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57" id="2476" name="Google Shape;2476;p1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8402" y="595647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77" name="Google Shape;2477;p1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4684" y="255119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78" name="Google Shape;2478;p1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0698" y="200938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79" name="Google Shape;2479;p1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19691" y="571603"/>
                <a:ext cx="116563" cy="131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61" id="2480" name="Google Shape;2480;p1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163657" cy="195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481" name="Google Shape;2481;p1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09933" y="821818"/>
                <a:ext cx="126928" cy="143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86" name="Google Shape;248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2285">
            <a:off x="4205673" y="2227815"/>
            <a:ext cx="679261" cy="7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141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What is a founder effect?</a:t>
            </a:r>
            <a:endParaRPr sz="3000"/>
          </a:p>
        </p:txBody>
      </p:sp>
      <p:grpSp>
        <p:nvGrpSpPr>
          <p:cNvPr id="2488" name="Google Shape;2488;p141"/>
          <p:cNvGrpSpPr/>
          <p:nvPr/>
        </p:nvGrpSpPr>
        <p:grpSpPr>
          <a:xfrm>
            <a:off x="2306814" y="1241312"/>
            <a:ext cx="4530364" cy="3426284"/>
            <a:chOff x="0" y="0"/>
            <a:chExt cx="3639066" cy="3804129"/>
          </a:xfrm>
        </p:grpSpPr>
        <p:pic>
          <p:nvPicPr>
            <p:cNvPr descr="Picture 18" id="2489" name="Google Shape;2489;p141"/>
            <p:cNvPicPr preferRelativeResize="0"/>
            <p:nvPr/>
          </p:nvPicPr>
          <p:blipFill rotWithShape="1">
            <a:blip r:embed="rId4">
              <a:alphaModFix/>
            </a:blip>
            <a:srcRect b="7679" l="29912" r="30016" t="0"/>
            <a:stretch/>
          </p:blipFill>
          <p:spPr>
            <a:xfrm>
              <a:off x="0" y="0"/>
              <a:ext cx="1356975" cy="3804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90" name="Google Shape;2490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8547" y="1031901"/>
              <a:ext cx="368576" cy="41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32" id="2491" name="Google Shape;2491;p141"/>
            <p:cNvPicPr preferRelativeResize="0"/>
            <p:nvPr/>
          </p:nvPicPr>
          <p:blipFill rotWithShape="1">
            <a:blip r:embed="rId4">
              <a:alphaModFix/>
            </a:blip>
            <a:srcRect b="7679" l="29912" r="30016" t="0"/>
            <a:stretch/>
          </p:blipFill>
          <p:spPr>
            <a:xfrm>
              <a:off x="2282089" y="2"/>
              <a:ext cx="1356977" cy="380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5" id="2492" name="Google Shape;2492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8418" y="622254"/>
              <a:ext cx="219802" cy="26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93" name="Google Shape;2493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7126" y="942089"/>
              <a:ext cx="322459" cy="3633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" id="2494" name="Google Shape;2494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560" y="2405647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95" name="Google Shape;2495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2697" y="209936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96" name="Google Shape;2496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9972" y="187631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97" name="Google Shape;2497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5947" y="140353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98" name="Google Shape;2498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5010" y="187631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99" name="Google Shape;2499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3278" y="1541759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0" name="Google Shape;2500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30091" y="16265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1" name="Google Shape;2501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8791" y="144015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2" name="Google Shape;2502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6903" y="144015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3" name="Google Shape;2503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8597" y="1764809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4" name="Google Shape;2504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272" y="16265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05" name="Google Shape;2505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3922" y="1987854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06" name="Google Shape;2506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334" y="1967219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7" name="Google Shape;2507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1422" y="17930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08" name="Google Shape;2508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5756" y="1663207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09" name="Google Shape;2509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5003" y="1899228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10" name="Google Shape;2510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6191" y="197370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11" name="Google Shape;2511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272" y="2099366"/>
            <a:ext cx="273637" cy="2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516" name="Google Shape;2516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2285">
            <a:off x="4205673" y="2227815"/>
            <a:ext cx="679261" cy="7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142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Qu'est-ce qu'un effet fondateur?</a:t>
            </a:r>
            <a:endParaRPr sz="3000"/>
          </a:p>
        </p:txBody>
      </p:sp>
      <p:grpSp>
        <p:nvGrpSpPr>
          <p:cNvPr id="2518" name="Google Shape;2518;p142"/>
          <p:cNvGrpSpPr/>
          <p:nvPr/>
        </p:nvGrpSpPr>
        <p:grpSpPr>
          <a:xfrm>
            <a:off x="2640277" y="3871262"/>
            <a:ext cx="4530273" cy="3426379"/>
            <a:chOff x="0" y="0"/>
            <a:chExt cx="3639066" cy="3804129"/>
          </a:xfrm>
        </p:grpSpPr>
        <p:pic>
          <p:nvPicPr>
            <p:cNvPr descr="Picture 18" id="2519" name="Google Shape;2519;p142"/>
            <p:cNvPicPr preferRelativeResize="0"/>
            <p:nvPr/>
          </p:nvPicPr>
          <p:blipFill rotWithShape="1">
            <a:blip r:embed="rId4">
              <a:alphaModFix/>
            </a:blip>
            <a:srcRect b="7679" l="29912" r="30016" t="0"/>
            <a:stretch/>
          </p:blipFill>
          <p:spPr>
            <a:xfrm>
              <a:off x="0" y="0"/>
              <a:ext cx="1356975" cy="3804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520" name="Google Shape;2520;p1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8547" y="1031901"/>
              <a:ext cx="368576" cy="41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32" id="2521" name="Google Shape;2521;p142"/>
            <p:cNvPicPr preferRelativeResize="0"/>
            <p:nvPr/>
          </p:nvPicPr>
          <p:blipFill rotWithShape="1">
            <a:blip r:embed="rId4">
              <a:alphaModFix/>
            </a:blip>
            <a:srcRect b="7679" l="29912" r="30016" t="0"/>
            <a:stretch/>
          </p:blipFill>
          <p:spPr>
            <a:xfrm>
              <a:off x="2282089" y="2"/>
              <a:ext cx="1356977" cy="3804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5" id="2522" name="Google Shape;2522;p1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8418" y="622254"/>
              <a:ext cx="219802" cy="26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523" name="Google Shape;2523;p1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7126" y="942089"/>
              <a:ext cx="322459" cy="3633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" id="2524" name="Google Shape;2524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560" y="2405647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25" name="Google Shape;2525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2697" y="209936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26" name="Google Shape;2526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9972" y="187631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27" name="Google Shape;2527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5947" y="140353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28" name="Google Shape;2528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5010" y="1876316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29" name="Google Shape;2529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3278" y="1541759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0" name="Google Shape;2530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30091" y="16265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1" name="Google Shape;2531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8791" y="144015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2" name="Google Shape;2532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6903" y="144015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3" name="Google Shape;2533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8597" y="1764809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4" name="Google Shape;2534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272" y="16265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35" name="Google Shape;2535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3922" y="1987854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36" name="Google Shape;2536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334" y="1967219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7" name="Google Shape;2537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1422" y="1793084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5" id="2538" name="Google Shape;2538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5756" y="1663207"/>
            <a:ext cx="273636" cy="23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39" name="Google Shape;2539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5003" y="1899228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40" name="Google Shape;2540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6191" y="1973703"/>
            <a:ext cx="273637" cy="22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541" name="Google Shape;2541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272" y="2099366"/>
            <a:ext cx="273637" cy="2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43"/>
          <p:cNvSpPr txBox="1"/>
          <p:nvPr>
            <p:ph idx="1" type="body"/>
          </p:nvPr>
        </p:nvSpPr>
        <p:spPr>
          <a:xfrm>
            <a:off x="688657" y="1151333"/>
            <a:ext cx="8642846" cy="390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2500" lnSpcReduction="20000"/>
          </a:bodyPr>
          <a:lstStyle/>
          <a:p>
            <a:pPr indent="-342915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Inherent increased transmissibility </a:t>
            </a:r>
            <a:endParaRPr/>
          </a:p>
          <a:p>
            <a:pPr indent="-342915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Immune escape</a:t>
            </a:r>
            <a:endParaRPr/>
          </a:p>
          <a:p>
            <a:pPr indent="-342946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High number of re-infections in populations with high standing immunity from vaccines or previous outbreak waves</a:t>
            </a:r>
            <a:endParaRPr/>
          </a:p>
          <a:p>
            <a:pPr indent="-342915" lvl="0" marL="342900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Epidemiological amplification</a:t>
            </a:r>
            <a:endParaRPr/>
          </a:p>
          <a:p>
            <a:pPr indent="-342946" lvl="1" marL="685800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Relaxed non-pharmaceutical interventions resulting in a lot of human contact</a:t>
            </a:r>
            <a:endParaRPr/>
          </a:p>
          <a:p>
            <a:pPr indent="-342946" lvl="1" marL="68580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Variant spreading in very mobile/densely networked populations</a:t>
            </a:r>
            <a:endParaRPr/>
          </a:p>
          <a:p>
            <a:pPr indent="-342946" lvl="1" marL="68580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Super-spreader events</a:t>
            </a:r>
            <a:endParaRPr/>
          </a:p>
          <a:p>
            <a:pPr indent="-385778" lvl="0" marL="385763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Non-random sampling</a:t>
            </a:r>
            <a:endParaRPr/>
          </a:p>
          <a:p>
            <a:pPr indent="-385809" lvl="1" marL="728663" rtl="0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Outbreak investigations</a:t>
            </a:r>
            <a:endParaRPr/>
          </a:p>
          <a:p>
            <a:pPr indent="-385809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All cases are travellers</a:t>
            </a:r>
            <a:endParaRPr sz="1275"/>
          </a:p>
          <a:p>
            <a:pPr indent="-385809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Molecular screening for specific variants</a:t>
            </a:r>
            <a:endParaRPr/>
          </a:p>
          <a:p>
            <a:pPr indent="-385809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Geographic biases</a:t>
            </a:r>
            <a:endParaRPr/>
          </a:p>
          <a:p>
            <a:pPr indent="-385809" lvl="1" marL="728663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275"/>
              <a:t>Only sampling hospitals</a:t>
            </a:r>
            <a:endParaRPr/>
          </a:p>
          <a:p>
            <a:pPr indent="-385778" lvl="0" marL="385763" rtl="0" algn="l">
              <a:lnSpc>
                <a:spcPct val="90000"/>
              </a:lnSpc>
              <a:spcBef>
                <a:spcPts val="1088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Founder effect</a:t>
            </a:r>
            <a:endParaRPr/>
          </a:p>
          <a:p>
            <a:pPr indent="-385778" lvl="0" marL="385763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-US" sz="1650"/>
              <a:t>Unseen confounders…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47" name="Google Shape;2547;p143"/>
          <p:cNvSpPr txBox="1"/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explains the increase in frequency?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755332" y="1247329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grpSp>
        <p:nvGrpSpPr>
          <p:cNvPr id="143" name="Google Shape;143;p7"/>
          <p:cNvGrpSpPr/>
          <p:nvPr/>
        </p:nvGrpSpPr>
        <p:grpSpPr>
          <a:xfrm>
            <a:off x="5217383" y="3753152"/>
            <a:ext cx="3665849" cy="984788"/>
            <a:chOff x="3334750" y="5154250"/>
            <a:chExt cx="4887799" cy="1313051"/>
          </a:xfrm>
        </p:grpSpPr>
        <p:pic>
          <p:nvPicPr>
            <p:cNvPr id="144" name="Google Shape;144;p7"/>
            <p:cNvPicPr preferRelativeResize="0"/>
            <p:nvPr/>
          </p:nvPicPr>
          <p:blipFill rotWithShape="1">
            <a:blip r:embed="rId3">
              <a:alphaModFix/>
            </a:blip>
            <a:srcRect b="10755" l="0" r="0" t="29971"/>
            <a:stretch/>
          </p:blipFill>
          <p:spPr>
            <a:xfrm>
              <a:off x="3334750" y="5154250"/>
              <a:ext cx="4887799" cy="1313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7"/>
            <p:cNvSpPr/>
            <p:nvPr/>
          </p:nvSpPr>
          <p:spPr>
            <a:xfrm>
              <a:off x="4123400" y="5154250"/>
              <a:ext cx="458100" cy="52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7"/>
          <p:cNvSpPr txBox="1"/>
          <p:nvPr/>
        </p:nvSpPr>
        <p:spPr>
          <a:xfrm>
            <a:off x="755332" y="1470666"/>
            <a:ext cx="76335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88900" lvl="0" marL="1270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Are cases linked to one another?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Is there evidence for human-to-human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did the pathogen enter the population of interest?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From where was it introduced?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is the pathogen evolving as it spreads?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755332" y="1247329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Comprendre la dynamique de la transmission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4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Pourquoi utiliser l'épidémiologie génomique?</a:t>
            </a:r>
            <a:endParaRPr/>
          </a:p>
        </p:txBody>
      </p:sp>
      <p:grpSp>
        <p:nvGrpSpPr>
          <p:cNvPr id="153" name="Google Shape;153;p34"/>
          <p:cNvGrpSpPr/>
          <p:nvPr/>
        </p:nvGrpSpPr>
        <p:grpSpPr>
          <a:xfrm>
            <a:off x="5217383" y="3753152"/>
            <a:ext cx="3665849" cy="984788"/>
            <a:chOff x="3334750" y="5154250"/>
            <a:chExt cx="4887799" cy="1313051"/>
          </a:xfrm>
        </p:grpSpPr>
        <p:pic>
          <p:nvPicPr>
            <p:cNvPr id="154" name="Google Shape;154;p34"/>
            <p:cNvPicPr preferRelativeResize="0"/>
            <p:nvPr/>
          </p:nvPicPr>
          <p:blipFill rotWithShape="1">
            <a:blip r:embed="rId3">
              <a:alphaModFix/>
            </a:blip>
            <a:srcRect b="10755" l="0" r="0" t="29971"/>
            <a:stretch/>
          </p:blipFill>
          <p:spPr>
            <a:xfrm>
              <a:off x="3334750" y="5154250"/>
              <a:ext cx="4887799" cy="1313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4"/>
            <p:cNvSpPr/>
            <p:nvPr/>
          </p:nvSpPr>
          <p:spPr>
            <a:xfrm>
              <a:off x="4123400" y="5154250"/>
              <a:ext cx="458100" cy="52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34"/>
          <p:cNvSpPr txBox="1"/>
          <p:nvPr/>
        </p:nvSpPr>
        <p:spPr>
          <a:xfrm>
            <a:off x="755332" y="1470666"/>
            <a:ext cx="76335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-88900" lvl="0" marL="1270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affaires sont-elles liées les unes aux autres?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Existe-t-il des preuves d'une transmission interhumaine?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Quand l’agent pathogène est-il entré dans la population d’intérêt?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D'où a-t-il été introduit?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8108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Comment l’agent pathogène évolue-t-il à mesure qu’il se propage?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162" name="Google Shape;162;p11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Contour</a:t>
            </a:r>
            <a:endParaRPr/>
          </a:p>
        </p:txBody>
      </p:sp>
      <p:sp>
        <p:nvSpPr>
          <p:cNvPr id="168" name="Google Shape;168;p48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143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t/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Qu'est-ce que l'épidémiologie génomique?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/>
              <a:t>Evolution du pathogène au cours de la propagation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Arbres phylogénétiques vs arbres de transmission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Pourquoi utiliser l'épidémiologie génomique?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12076c19285_0_10"/>
          <p:cNvGrpSpPr/>
          <p:nvPr/>
        </p:nvGrpSpPr>
        <p:grpSpPr>
          <a:xfrm>
            <a:off x="1097932" y="1730394"/>
            <a:ext cx="1477742" cy="3036831"/>
            <a:chOff x="456050" y="1003355"/>
            <a:chExt cx="1970323" cy="4049108"/>
          </a:xfrm>
        </p:grpSpPr>
        <p:pic>
          <p:nvPicPr>
            <p:cNvPr descr="Picture 3" id="174" name="Google Shape;174;g12076c19285_0_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75" name="Google Shape;175;g12076c19285_0_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176" name="Google Shape;176;g12076c19285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02" y="1722932"/>
            <a:ext cx="1451831" cy="3051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g12076c19285_0_10"/>
          <p:cNvGrpSpPr/>
          <p:nvPr/>
        </p:nvGrpSpPr>
        <p:grpSpPr>
          <a:xfrm>
            <a:off x="3186824" y="1836955"/>
            <a:ext cx="1350396" cy="1469592"/>
            <a:chOff x="-1" y="0"/>
            <a:chExt cx="1800529" cy="1959456"/>
          </a:xfrm>
        </p:grpSpPr>
        <p:sp>
          <p:nvSpPr>
            <p:cNvPr id="178" name="Google Shape;178;g12076c19285_0_10"/>
            <p:cNvSpPr/>
            <p:nvPr/>
          </p:nvSpPr>
          <p:spPr>
            <a:xfrm flipH="1">
              <a:off x="9744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179" name="Google Shape;179;g12076c19285_0_10"/>
            <p:cNvPicPr preferRelativeResize="0"/>
            <p:nvPr/>
          </p:nvPicPr>
          <p:blipFill rotWithShape="1">
            <a:blip r:embed="rId5">
              <a:alphaModFix/>
            </a:blip>
            <a:srcRect b="3889" l="77782" r="16770" t="91376"/>
            <a:stretch/>
          </p:blipFill>
          <p:spPr>
            <a:xfrm>
              <a:off x="227407" y="1396247"/>
              <a:ext cx="1549013" cy="56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80" name="Google Shape;180;g12076c19285_0_10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g12076c19285_0_10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82" name="Google Shape;182;g12076c19285_0_10"/>
          <p:cNvGrpSpPr/>
          <p:nvPr/>
        </p:nvGrpSpPr>
        <p:grpSpPr>
          <a:xfrm>
            <a:off x="7024080" y="2297965"/>
            <a:ext cx="1521846" cy="1733032"/>
            <a:chOff x="-1" y="0"/>
            <a:chExt cx="2029129" cy="2310710"/>
          </a:xfrm>
        </p:grpSpPr>
        <p:pic>
          <p:nvPicPr>
            <p:cNvPr descr="Picture 6" id="183" name="Google Shape;183;g12076c19285_0_10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g12076c19285_0_10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2076c19285_0_10"/>
            <p:cNvSpPr/>
            <p:nvPr/>
          </p:nvSpPr>
          <p:spPr>
            <a:xfrm flipH="1">
              <a:off x="12030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86" name="Google Shape;186;g12076c19285_0_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Mutations occur randomly and naturally</a:t>
            </a:r>
            <a:endParaRPr/>
          </a:p>
        </p:txBody>
      </p:sp>
      <p:sp>
        <p:nvSpPr>
          <p:cNvPr id="187" name="Google Shape;187;g12076c19285_0_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Some mutations are transmitted, others are not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52"/>
          <p:cNvGrpSpPr/>
          <p:nvPr/>
        </p:nvGrpSpPr>
        <p:grpSpPr>
          <a:xfrm>
            <a:off x="1097932" y="1730394"/>
            <a:ext cx="1477742" cy="3036831"/>
            <a:chOff x="456050" y="1003355"/>
            <a:chExt cx="1970323" cy="4049108"/>
          </a:xfrm>
        </p:grpSpPr>
        <p:pic>
          <p:nvPicPr>
            <p:cNvPr descr="Picture 3" id="193" name="Google Shape;19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94" name="Google Shape;19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195" name="Google Shape;1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02" y="1722932"/>
            <a:ext cx="1451831" cy="3051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2"/>
          <p:cNvGrpSpPr/>
          <p:nvPr/>
        </p:nvGrpSpPr>
        <p:grpSpPr>
          <a:xfrm>
            <a:off x="3186824" y="1836955"/>
            <a:ext cx="1350396" cy="1469592"/>
            <a:chOff x="-1" y="0"/>
            <a:chExt cx="1800529" cy="1959456"/>
          </a:xfrm>
        </p:grpSpPr>
        <p:sp>
          <p:nvSpPr>
            <p:cNvPr id="197" name="Google Shape;197;p52"/>
            <p:cNvSpPr/>
            <p:nvPr/>
          </p:nvSpPr>
          <p:spPr>
            <a:xfrm flipH="1">
              <a:off x="9744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198" name="Google Shape;198;p52"/>
            <p:cNvPicPr preferRelativeResize="0"/>
            <p:nvPr/>
          </p:nvPicPr>
          <p:blipFill rotWithShape="1">
            <a:blip r:embed="rId5">
              <a:alphaModFix/>
            </a:blip>
            <a:srcRect b="3889" l="77782" r="16770" t="91376"/>
            <a:stretch/>
          </p:blipFill>
          <p:spPr>
            <a:xfrm>
              <a:off x="227407" y="1396247"/>
              <a:ext cx="1549013" cy="56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99" name="Google Shape;199;p52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52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01" name="Google Shape;201;p52"/>
          <p:cNvGrpSpPr/>
          <p:nvPr/>
        </p:nvGrpSpPr>
        <p:grpSpPr>
          <a:xfrm>
            <a:off x="7024080" y="2297965"/>
            <a:ext cx="1521846" cy="1733032"/>
            <a:chOff x="-1" y="0"/>
            <a:chExt cx="2029129" cy="2310710"/>
          </a:xfrm>
        </p:grpSpPr>
        <p:pic>
          <p:nvPicPr>
            <p:cNvPr descr="Picture 6" id="202" name="Google Shape;202;p52"/>
            <p:cNvPicPr preferRelativeResize="0"/>
            <p:nvPr/>
          </p:nvPicPr>
          <p:blipFill rotWithShape="1">
            <a:blip r:embed="rId4">
              <a:alphaModFix/>
            </a:blip>
            <a:srcRect b="1999" l="0" r="4095" t="0"/>
            <a:stretch/>
          </p:blipFill>
          <p:spPr>
            <a:xfrm rot="994857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52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2"/>
            <p:cNvSpPr/>
            <p:nvPr/>
          </p:nvSpPr>
          <p:spPr>
            <a:xfrm flipH="1">
              <a:off x="12030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05" name="Google Shape;205;p5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Les mutations se produisent de manière aléatoire et naturelle</a:t>
            </a:r>
            <a:endParaRPr/>
          </a:p>
        </p:txBody>
      </p:sp>
      <p:sp>
        <p:nvSpPr>
          <p:cNvPr id="206" name="Google Shape;206;p5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Certaines mutations sont transmises, d'autres non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 b="24373" l="0" r="0" t="2465"/>
          <a:stretch/>
        </p:blipFill>
        <p:spPr>
          <a:xfrm>
            <a:off x="1162050" y="1859044"/>
            <a:ext cx="6534152" cy="233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pathogen evolves as it spreads between hosts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/>
              <a:t>Introduction à l'épidémiologie génomique</a:t>
            </a:r>
            <a:endParaRPr/>
          </a:p>
        </p:txBody>
      </p:sp>
      <p:sp>
        <p:nvSpPr>
          <p:cNvPr id="54" name="Google Shape;54;p18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/>
              <a:t>Module Théorie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3"/>
          <p:cNvPicPr preferRelativeResize="0"/>
          <p:nvPr/>
        </p:nvPicPr>
        <p:blipFill rotWithShape="1">
          <a:blip r:embed="rId3">
            <a:alphaModFix/>
          </a:blip>
          <a:srcRect b="24373" l="0" r="0" t="2465"/>
          <a:stretch/>
        </p:blipFill>
        <p:spPr>
          <a:xfrm>
            <a:off x="1162050" y="1859044"/>
            <a:ext cx="6534152" cy="233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3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53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L'agent pathogène évolue à mesure qu'il se propage entre les hôtes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Evolution du génome pathogène au cours de la propagation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 b="66752" l="0" r="0" t="2465"/>
          <a:stretch/>
        </p:blipFill>
        <p:spPr>
          <a:xfrm>
            <a:off x="1162050" y="1859044"/>
            <a:ext cx="6534152" cy="98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 txBox="1"/>
          <p:nvPr/>
        </p:nvSpPr>
        <p:spPr>
          <a:xfrm>
            <a:off x="1436350" y="2916716"/>
            <a:ext cx="6562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943" y="3686778"/>
            <a:ext cx="2151112" cy="11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9"/>
          <p:cNvCxnSpPr/>
          <p:nvPr/>
        </p:nvCxnSpPr>
        <p:spPr>
          <a:xfrm flipH="1" rot="10800000">
            <a:off x="4600500" y="3357881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9"/>
          <p:cNvCxnSpPr/>
          <p:nvPr/>
        </p:nvCxnSpPr>
        <p:spPr>
          <a:xfrm rot="10800000">
            <a:off x="3417000" y="3348281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in the pathogen genome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4"/>
          <p:cNvPicPr preferRelativeResize="0"/>
          <p:nvPr/>
        </p:nvPicPr>
        <p:blipFill rotWithShape="1">
          <a:blip r:embed="rId3">
            <a:alphaModFix/>
          </a:blip>
          <a:srcRect b="66752" l="0" r="0" t="2465"/>
          <a:stretch/>
        </p:blipFill>
        <p:spPr>
          <a:xfrm>
            <a:off x="1162050" y="1859044"/>
            <a:ext cx="6534152" cy="98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4"/>
          <p:cNvSpPr txBox="1"/>
          <p:nvPr/>
        </p:nvSpPr>
        <p:spPr>
          <a:xfrm>
            <a:off x="1436350" y="2916716"/>
            <a:ext cx="6562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943" y="3686778"/>
            <a:ext cx="2151112" cy="11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54"/>
          <p:cNvCxnSpPr/>
          <p:nvPr/>
        </p:nvCxnSpPr>
        <p:spPr>
          <a:xfrm flipH="1" rot="10800000">
            <a:off x="4600500" y="3357881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54"/>
          <p:cNvCxnSpPr/>
          <p:nvPr/>
        </p:nvCxnSpPr>
        <p:spPr>
          <a:xfrm rot="10800000">
            <a:off x="3417000" y="3348281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5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mutations s'accumulent dans le génome de l'agent pathogène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Evolution du génome pathogène au cours de la propagation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83" y="1616827"/>
            <a:ext cx="2777192" cy="323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/>
        </p:nvSpPr>
        <p:spPr>
          <a:xfrm>
            <a:off x="5741028" y="2295680"/>
            <a:ext cx="156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1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5657699" y="4200731"/>
            <a:ext cx="2854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from patients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sequenced and compared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1650914" y="3603230"/>
            <a:ext cx="167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2228528" y="2234534"/>
            <a:ext cx="146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Patient 1 transmits to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sequencing allows us to track evolution during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3326690" y="4736025"/>
            <a:ext cx="1930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263" name="Google Shape;2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83" y="1616827"/>
            <a:ext cx="2777192" cy="323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 txBox="1"/>
          <p:nvPr/>
        </p:nvSpPr>
        <p:spPr>
          <a:xfrm>
            <a:off x="5741028" y="2295680"/>
            <a:ext cx="1563300" cy="6463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Échantillons prélevés sur le patient 1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5657699" y="4200731"/>
            <a:ext cx="2854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Échantillons de patients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séquencé et comparé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55"/>
          <p:cNvSpPr txBox="1"/>
          <p:nvPr/>
        </p:nvSpPr>
        <p:spPr>
          <a:xfrm>
            <a:off x="1650914" y="3603230"/>
            <a:ext cx="167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Échantillons prélevés sur le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55"/>
          <p:cNvSpPr txBox="1"/>
          <p:nvPr/>
        </p:nvSpPr>
        <p:spPr>
          <a:xfrm>
            <a:off x="2228528" y="2234534"/>
            <a:ext cx="1464000" cy="6463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Le patient 1 transmet au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Evolution du génome pathogène au cours de la propagation</a:t>
            </a:r>
            <a:endParaRPr/>
          </a:p>
        </p:txBody>
      </p:sp>
      <p:sp>
        <p:nvSpPr>
          <p:cNvPr id="269" name="Google Shape;269;p55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Evolution du génome pathogène au cours de la propagation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5"/>
          <p:cNvSpPr txBox="1"/>
          <p:nvPr/>
        </p:nvSpPr>
        <p:spPr>
          <a:xfrm>
            <a:off x="3326690" y="4736025"/>
            <a:ext cx="1930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76" name="Google Shape;276;p1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5" id="277" name="Google Shape;277;p12"/>
          <p:cNvPicPr preferRelativeResize="0"/>
          <p:nvPr/>
        </p:nvPicPr>
        <p:blipFill rotWithShape="1">
          <a:blip r:embed="rId3">
            <a:alphaModFix/>
          </a:blip>
          <a:srcRect b="27091" l="5027" r="67320" t="50302"/>
          <a:stretch/>
        </p:blipFill>
        <p:spPr>
          <a:xfrm>
            <a:off x="2602282" y="3205810"/>
            <a:ext cx="1080369" cy="86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sp>
        <p:nvSpPr>
          <p:cNvPr id="283" name="Google Shape;283;p56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 pathogène se propage dans la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5" id="284" name="Google Shape;284;p56"/>
          <p:cNvPicPr preferRelativeResize="0"/>
          <p:nvPr/>
        </p:nvPicPr>
        <p:blipFill rotWithShape="1">
          <a:blip r:embed="rId3">
            <a:alphaModFix/>
          </a:blip>
          <a:srcRect b="27091" l="5027" r="67320" t="50302"/>
          <a:stretch/>
        </p:blipFill>
        <p:spPr>
          <a:xfrm>
            <a:off x="2602282" y="3205810"/>
            <a:ext cx="1080369" cy="86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291" name="Google Shape;291;p13"/>
          <p:cNvPicPr preferRelativeResize="0"/>
          <p:nvPr/>
        </p:nvPicPr>
        <p:blipFill rotWithShape="1">
          <a:blip r:embed="rId3">
            <a:alphaModFix/>
          </a:blip>
          <a:srcRect b="26776" l="4007" r="45137" t="25128"/>
          <a:stretch/>
        </p:blipFill>
        <p:spPr>
          <a:xfrm>
            <a:off x="2567429" y="2266886"/>
            <a:ext cx="1952119" cy="180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 pathogène se propage dans la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pic>
        <p:nvPicPr>
          <p:cNvPr descr="Content Placeholder 5" id="298" name="Google Shape;298;p57"/>
          <p:cNvPicPr preferRelativeResize="0"/>
          <p:nvPr/>
        </p:nvPicPr>
        <p:blipFill rotWithShape="1">
          <a:blip r:embed="rId3">
            <a:alphaModFix/>
          </a:blip>
          <a:srcRect b="26776" l="4007" r="45137" t="25128"/>
          <a:stretch/>
        </p:blipFill>
        <p:spPr>
          <a:xfrm>
            <a:off x="2567429" y="2266886"/>
            <a:ext cx="1952119" cy="180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305" name="Google Shape;305;p14"/>
          <p:cNvPicPr preferRelativeResize="0"/>
          <p:nvPr/>
        </p:nvPicPr>
        <p:blipFill rotWithShape="1">
          <a:blip r:embed="rId3">
            <a:alphaModFix/>
          </a:blip>
          <a:srcRect b="23143" l="4005" r="26608" t="13813"/>
          <a:stretch/>
        </p:blipFill>
        <p:spPr>
          <a:xfrm>
            <a:off x="2560421" y="1831086"/>
            <a:ext cx="2682288" cy="23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What is genomic epidemiology?</a:t>
            </a:r>
            <a:endParaRPr sz="2000"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/>
              <a:t>Why use genomic epidemiology?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 pathogène se propage dans la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pic>
        <p:nvPicPr>
          <p:cNvPr descr="Content Placeholder 5" id="312" name="Google Shape;312;p58"/>
          <p:cNvPicPr preferRelativeResize="0"/>
          <p:nvPr/>
        </p:nvPicPr>
        <p:blipFill rotWithShape="1">
          <a:blip r:embed="rId3">
            <a:alphaModFix/>
          </a:blip>
          <a:srcRect b="23143" l="4005" r="26608" t="13813"/>
          <a:stretch/>
        </p:blipFill>
        <p:spPr>
          <a:xfrm>
            <a:off x="2560421" y="1831086"/>
            <a:ext cx="2682288" cy="23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12" id="317" name="Google Shape;317;p15"/>
          <p:cNvPicPr preferRelativeResize="0"/>
          <p:nvPr/>
        </p:nvPicPr>
        <p:blipFill rotWithShape="1">
          <a:blip r:embed="rId3">
            <a:alphaModFix/>
          </a:blip>
          <a:srcRect b="8052" l="3915" r="9795" t="13754"/>
          <a:stretch/>
        </p:blipFill>
        <p:spPr>
          <a:xfrm>
            <a:off x="2560421" y="1832982"/>
            <a:ext cx="3331056" cy="29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5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12" id="324" name="Google Shape;324;p59"/>
          <p:cNvPicPr preferRelativeResize="0"/>
          <p:nvPr/>
        </p:nvPicPr>
        <p:blipFill rotWithShape="1">
          <a:blip r:embed="rId3">
            <a:alphaModFix/>
          </a:blip>
          <a:srcRect b="8052" l="3915" r="9795" t="13754"/>
          <a:stretch/>
        </p:blipFill>
        <p:spPr>
          <a:xfrm>
            <a:off x="2560421" y="1832982"/>
            <a:ext cx="3331056" cy="29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 pathogène se propage dans la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9" id="331" name="Google Shape;331;p16"/>
          <p:cNvPicPr preferRelativeResize="0"/>
          <p:nvPr/>
        </p:nvPicPr>
        <p:blipFill rotWithShape="1">
          <a:blip r:embed="rId3">
            <a:alphaModFix/>
          </a:blip>
          <a:srcRect b="32488" l="0" r="61070" t="41845"/>
          <a:stretch/>
        </p:blipFill>
        <p:spPr>
          <a:xfrm>
            <a:off x="2578608" y="2746810"/>
            <a:ext cx="1340406" cy="86410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6"/>
          <p:cNvSpPr txBox="1"/>
          <p:nvPr/>
        </p:nvSpPr>
        <p:spPr>
          <a:xfrm>
            <a:off x="3720923" y="2905099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342" name="Google Shape;342;p17"/>
          <p:cNvPicPr preferRelativeResize="0"/>
          <p:nvPr/>
        </p:nvPicPr>
        <p:blipFill rotWithShape="1">
          <a:blip r:embed="rId3">
            <a:alphaModFix/>
          </a:blip>
          <a:srcRect b="33291" l="6543" r="35528" t="22182"/>
          <a:stretch/>
        </p:blipFill>
        <p:spPr>
          <a:xfrm>
            <a:off x="2807821" y="2101203"/>
            <a:ext cx="1959344" cy="14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7"/>
          <p:cNvSpPr txBox="1"/>
          <p:nvPr/>
        </p:nvSpPr>
        <p:spPr>
          <a:xfrm>
            <a:off x="4623573" y="256235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</a:t>
            </a: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4294127" y="291058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Exemple d'évolution du génome pathogène</a:t>
            </a:r>
            <a:endParaRPr/>
          </a:p>
        </p:txBody>
      </p:sp>
      <p:sp>
        <p:nvSpPr>
          <p:cNvPr id="346" name="Google Shape;346;p17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Suivi des mutations lors de la propagation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355" name="Google Shape;355;p2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359" name="Google Shape;359;p28"/>
          <p:cNvPicPr preferRelativeResize="0"/>
          <p:nvPr/>
        </p:nvPicPr>
        <p:blipFill rotWithShape="1">
          <a:blip r:embed="rId3">
            <a:alphaModFix/>
          </a:blip>
          <a:srcRect b="32620" l="5978" r="30561" t="13578"/>
          <a:stretch/>
        </p:blipFill>
        <p:spPr>
          <a:xfrm>
            <a:off x="2790604" y="1814441"/>
            <a:ext cx="2148506" cy="177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4887120" y="1838262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4887120" y="327635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sp>
        <p:nvSpPr>
          <p:cNvPr id="367" name="Google Shape;367;p6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Suivi des mutations lors de la propagation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0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/>
          </a:p>
        </p:txBody>
      </p:sp>
      <p:sp>
        <p:nvSpPr>
          <p:cNvPr id="370" name="Google Shape;370;p60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371" name="Google Shape;371;p60"/>
          <p:cNvPicPr preferRelativeResize="0"/>
          <p:nvPr/>
        </p:nvPicPr>
        <p:blipFill rotWithShape="1">
          <a:blip r:embed="rId3">
            <a:alphaModFix/>
          </a:blip>
          <a:srcRect b="32620" l="5978" r="30561" t="13578"/>
          <a:stretch/>
        </p:blipFill>
        <p:spPr>
          <a:xfrm>
            <a:off x="2790604" y="1814441"/>
            <a:ext cx="2148506" cy="177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0"/>
          <p:cNvSpPr txBox="1"/>
          <p:nvPr/>
        </p:nvSpPr>
        <p:spPr>
          <a:xfrm>
            <a:off x="4887120" y="1838262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4887120" y="327635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379" name="Google Shape;379;p2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383" name="Google Shape;383;p29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Exemple d'évolution du génome pathogène</a:t>
            </a:r>
            <a:endParaRPr/>
          </a:p>
        </p:txBody>
      </p:sp>
      <p:sp>
        <p:nvSpPr>
          <p:cNvPr id="391" name="Google Shape;391;p61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Suivi des mutations lors de la propagation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1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/>
          </a:p>
        </p:txBody>
      </p:sp>
      <p:sp>
        <p:nvSpPr>
          <p:cNvPr id="394" name="Google Shape;394;p61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395" name="Google Shape;395;p61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2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404" name="Google Shape;40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62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406" name="Google Shape;40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62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2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2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410" name="Google Shape;410;p62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Contour</a:t>
            </a:r>
            <a:endParaRPr/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Qu’est-ce que l’épidémiologie génomique ?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Evolution du pathogène au cours de la propagation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Arbres phylogénétiques vs arbres de transmission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Pourquoi utiliser l'épidémiologie génomique?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63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417" name="Google Shape;417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63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419" name="Google Shape;419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63"/>
          <p:cNvSpPr txBox="1"/>
          <p:nvPr/>
        </p:nvSpPr>
        <p:spPr>
          <a:xfrm>
            <a:off x="344602" y="1204084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Au sein des hôtes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215468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court terme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3"/>
          <p:cNvSpPr txBox="1"/>
          <p:nvPr>
            <p:ph type="title"/>
          </p:nvPr>
        </p:nvSpPr>
        <p:spPr>
          <a:xfrm>
            <a:off x="685800" y="271842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Les processus évolutifs se déroulent à plusieurs échelles</a:t>
            </a:r>
            <a:endParaRPr sz="2200"/>
          </a:p>
        </p:txBody>
      </p:sp>
      <p:sp>
        <p:nvSpPr>
          <p:cNvPr id="423" name="Google Shape;423;p63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64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430" name="Google Shape;43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64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432" name="Google Shape;432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64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4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4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436" name="Google Shape;436;p64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437" name="Google Shape;43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38" name="Google Shape;438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39" name="Google Shape;43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40" name="Google Shape;44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41" name="Google Shape;44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42" name="Google Shape;442;p64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43" name="Google Shape;443;p64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44" name="Google Shape;444;p64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45" name="Google Shape;445;p64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46" name="Google Shape;446;p64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64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448" name="Google Shape;44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49" name="Google Shape;44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64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64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452" name="Google Shape;45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53" name="Google Shape;453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54" name="Google Shape;45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55" name="Google Shape;45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64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4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4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9" name="Google Shape;459;p64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65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466" name="Google Shape;466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65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468" name="Google Shape;468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65"/>
          <p:cNvSpPr txBox="1"/>
          <p:nvPr/>
        </p:nvSpPr>
        <p:spPr>
          <a:xfrm>
            <a:off x="344602" y="1204084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Au sein des hôtes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 txBox="1"/>
          <p:nvPr/>
        </p:nvSpPr>
        <p:spPr>
          <a:xfrm>
            <a:off x="215468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court terme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5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Les processus évolutifs se déroulent à plusieurs échelles</a:t>
            </a:r>
            <a:endParaRPr sz="2200"/>
          </a:p>
        </p:txBody>
      </p:sp>
      <p:grpSp>
        <p:nvGrpSpPr>
          <p:cNvPr id="472" name="Google Shape;472;p65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473" name="Google Shape;47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74" name="Google Shape;47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75" name="Google Shape;475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76" name="Google Shape;476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477" name="Google Shape;477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78" name="Google Shape;478;p65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79" name="Google Shape;479;p65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80" name="Google Shape;480;p65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81" name="Google Shape;481;p65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482" name="Google Shape;482;p65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65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484" name="Google Shape;48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85" name="Google Shape;485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65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65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488" name="Google Shape;488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89" name="Google Shape;489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90" name="Google Shape;490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491" name="Google Shape;491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65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Entre hôtes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2477677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plus long terme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5" name="Google Shape;495;p65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66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502" name="Google Shape;50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66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504" name="Google Shape;504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66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6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6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508" name="Google Shape;508;p66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509" name="Google Shape;509;p66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10" name="Google Shape;51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511" name="Google Shape;511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512" name="Google Shape;512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513" name="Google Shape;513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514" name="Google Shape;514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515" name="Google Shape;515;p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516" name="Google Shape;516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17" name="Google Shape;51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18" name="Google Shape;51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19" name="Google Shape;51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0" name="Google Shape;52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1" name="Google Shape;52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66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6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66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525" name="Google Shape;52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6" name="Google Shape;52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7" name="Google Shape;52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8" name="Google Shape;52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29" name="Google Shape;52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30" name="Google Shape;530;p66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31" name="Google Shape;531;p66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32" name="Google Shape;532;p66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33" name="Google Shape;533;p66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34" name="Google Shape;534;p66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66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536" name="Google Shape;536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37" name="Google Shape;537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66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66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540" name="Google Shape;54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41" name="Google Shape;541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42" name="Google Shape;542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43" name="Google Shape;543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4" name="Google Shape;544;p66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6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7" name="Google Shape;547;p66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8" name="Google Shape;548;p66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67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555" name="Google Shape;555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67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557" name="Google Shape;557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67"/>
          <p:cNvSpPr txBox="1"/>
          <p:nvPr/>
        </p:nvSpPr>
        <p:spPr>
          <a:xfrm>
            <a:off x="344602" y="1204084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Au sein des hôtes</a:t>
            </a:r>
            <a:endParaRPr b="1" i="0" sz="15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67"/>
          <p:cNvSpPr txBox="1"/>
          <p:nvPr/>
        </p:nvSpPr>
        <p:spPr>
          <a:xfrm>
            <a:off x="215468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court terme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Les processus évolutifs se déroulent à plusieurs échelles</a:t>
            </a:r>
            <a:endParaRPr sz="2200"/>
          </a:p>
        </p:txBody>
      </p:sp>
      <p:grpSp>
        <p:nvGrpSpPr>
          <p:cNvPr id="561" name="Google Shape;561;p67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562" name="Google Shape;562;p67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63" name="Google Shape;56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564" name="Google Shape;5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565" name="Google Shape;565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566" name="Google Shape;56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567" name="Google Shape;567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568" name="Google Shape;568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569" name="Google Shape;569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0" name="Google Shape;57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1" name="Google Shape;571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2" name="Google Shape;572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3" name="Google Shape;57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4" name="Google Shape;57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p67"/>
          <p:cNvSpPr txBox="1"/>
          <p:nvPr/>
        </p:nvSpPr>
        <p:spPr>
          <a:xfrm>
            <a:off x="4368005" y="1204028"/>
            <a:ext cx="2643330" cy="3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À travers l'espace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Échelle de temps?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67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578" name="Google Shape;578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79" name="Google Shape;579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80" name="Google Shape;58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81" name="Google Shape;581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582" name="Google Shape;582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83" name="Google Shape;583;p67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84" name="Google Shape;584;p67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85" name="Google Shape;585;p67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86" name="Google Shape;586;p67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587" name="Google Shape;587;p67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67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589" name="Google Shape;589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90" name="Google Shape;590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67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67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593" name="Google Shape;59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94" name="Google Shape;594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95" name="Google Shape;595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596" name="Google Shape;596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7" name="Google Shape;597;p67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Entre hôtes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7"/>
          <p:cNvSpPr txBox="1"/>
          <p:nvPr/>
        </p:nvSpPr>
        <p:spPr>
          <a:xfrm>
            <a:off x="2477677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plus long terme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7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0" name="Google Shape;600;p67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1" name="Google Shape;601;p67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68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608" name="Google Shape;60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68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610" name="Google Shape;610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68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8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8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614" name="Google Shape;614;p68"/>
          <p:cNvSpPr txBox="1"/>
          <p:nvPr/>
        </p:nvSpPr>
        <p:spPr>
          <a:xfrm>
            <a:off x="7131229" y="1177070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time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8"/>
          <p:cNvSpPr txBox="1"/>
          <p:nvPr/>
        </p:nvSpPr>
        <p:spPr>
          <a:xfrm>
            <a:off x="7002095" y="4141985"/>
            <a:ext cx="189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68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617" name="Google Shape;617;p68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18" name="Google Shape;61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619" name="Google Shape;619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20" name="Google Shape;620;p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621" name="Google Shape;621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622" name="Google Shape;622;p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623" name="Google Shape;623;p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624" name="Google Shape;624;p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25" name="Google Shape;625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26" name="Google Shape;62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27" name="Google Shape;62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28" name="Google Shape;62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29" name="Google Shape;62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68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8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68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633" name="Google Shape;633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34" name="Google Shape;634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35" name="Google Shape;635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36" name="Google Shape;63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37" name="Google Shape;63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638" name="Google Shape;638;p68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639" name="Google Shape;639;p68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640" name="Google Shape;640;p68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641" name="Google Shape;641;p68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642" name="Google Shape;642;p68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68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644" name="Google Shape;644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645" name="Google Shape;645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68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68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648" name="Google Shape;64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649" name="Google Shape;649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650" name="Google Shape;650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651" name="Google Shape;651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" name="Google Shape;652;p68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8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8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5" name="Google Shape;655;p68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6" name="Google Shape;656;p68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7181002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58" name="Google Shape;658;p68"/>
          <p:cNvGrpSpPr/>
          <p:nvPr/>
        </p:nvGrpSpPr>
        <p:grpSpPr>
          <a:xfrm>
            <a:off x="6950002" y="2029123"/>
            <a:ext cx="2028485" cy="1604658"/>
            <a:chOff x="9496305" y="2680098"/>
            <a:chExt cx="2704647" cy="2139544"/>
          </a:xfrm>
        </p:grpSpPr>
        <p:pic>
          <p:nvPicPr>
            <p:cNvPr descr="A picture containing text, athletic game, ball&#10;&#10;Description automatically generated" id="659" name="Google Shape;659;p68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9496305" y="2680098"/>
              <a:ext cx="2129322" cy="2118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68"/>
            <p:cNvSpPr txBox="1"/>
            <p:nvPr/>
          </p:nvSpPr>
          <p:spPr>
            <a:xfrm>
              <a:off x="10078090" y="456314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1990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8"/>
            <p:cNvSpPr txBox="1"/>
            <p:nvPr/>
          </p:nvSpPr>
          <p:spPr>
            <a:xfrm>
              <a:off x="11468352" y="425523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1993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8"/>
            <p:cNvSpPr txBox="1"/>
            <p:nvPr/>
          </p:nvSpPr>
          <p:spPr>
            <a:xfrm>
              <a:off x="10861863" y="3732718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8"/>
            <p:cNvSpPr txBox="1"/>
            <p:nvPr/>
          </p:nvSpPr>
          <p:spPr>
            <a:xfrm>
              <a:off x="11253749" y="3518114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8"/>
            <p:cNvSpPr txBox="1"/>
            <p:nvPr/>
          </p:nvSpPr>
          <p:spPr>
            <a:xfrm>
              <a:off x="11468352" y="3107567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8"/>
            <p:cNvSpPr txBox="1"/>
            <p:nvPr/>
          </p:nvSpPr>
          <p:spPr>
            <a:xfrm>
              <a:off x="11468352" y="2687690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69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672" name="Google Shape;67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69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674" name="Google Shape;67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Google Shape;675;p69"/>
          <p:cNvSpPr txBox="1"/>
          <p:nvPr/>
        </p:nvSpPr>
        <p:spPr>
          <a:xfrm>
            <a:off x="344602" y="1204084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Au sein des hôtes</a:t>
            </a:r>
            <a:endParaRPr b="1" i="0" sz="15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69"/>
          <p:cNvSpPr txBox="1"/>
          <p:nvPr/>
        </p:nvSpPr>
        <p:spPr>
          <a:xfrm>
            <a:off x="215468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court terme</a:t>
            </a:r>
            <a:endParaRPr b="0" i="0" sz="12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69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Les processus évolutifs se déroulent à plusieurs échelles</a:t>
            </a:r>
            <a:endParaRPr sz="2200"/>
          </a:p>
        </p:txBody>
      </p:sp>
      <p:sp>
        <p:nvSpPr>
          <p:cNvPr id="678" name="Google Shape;678;p69"/>
          <p:cNvSpPr txBox="1"/>
          <p:nvPr/>
        </p:nvSpPr>
        <p:spPr>
          <a:xfrm>
            <a:off x="7131229" y="1177070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À travers le temps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9"/>
          <p:cNvSpPr txBox="1"/>
          <p:nvPr/>
        </p:nvSpPr>
        <p:spPr>
          <a:xfrm>
            <a:off x="7002095" y="4141985"/>
            <a:ext cx="189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Échelle de temps?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69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681" name="Google Shape;681;p6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82" name="Google Shape;68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683" name="Google Shape;683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84" name="Google Shape;684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685" name="Google Shape;685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686" name="Google Shape;686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687" name="Google Shape;687;p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688" name="Google Shape;688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89" name="Google Shape;68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0" name="Google Shape;69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1" name="Google Shape;691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2" name="Google Shape;69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3" name="Google Shape;693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69"/>
          <p:cNvSpPr txBox="1"/>
          <p:nvPr/>
        </p:nvSpPr>
        <p:spPr>
          <a:xfrm>
            <a:off x="4869020" y="1204028"/>
            <a:ext cx="164130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À travers l'espace</a:t>
            </a:r>
            <a:endParaRPr b="1" i="0" sz="15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69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Échelle de temps?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69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697" name="Google Shape;697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8" name="Google Shape;698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99" name="Google Shape;69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700" name="Google Shape;70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701" name="Google Shape;701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02" name="Google Shape;702;p6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03" name="Google Shape;703;p6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04" name="Google Shape;704;p6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05" name="Google Shape;705;p6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06" name="Google Shape;706;p6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69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708" name="Google Shape;708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09" name="Google Shape;709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69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1" name="Google Shape;711;p69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712" name="Google Shape;7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13" name="Google Shape;713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14" name="Google Shape;71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15" name="Google Shape;715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69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Entre hôtes</a:t>
            </a:r>
            <a:endParaRPr b="1" i="0" sz="15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69"/>
          <p:cNvSpPr txBox="1"/>
          <p:nvPr/>
        </p:nvSpPr>
        <p:spPr>
          <a:xfrm>
            <a:off x="2477677" y="4141845"/>
            <a:ext cx="1899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Evolution à plus long terme</a:t>
            </a:r>
            <a:endParaRPr/>
          </a:p>
        </p:txBody>
      </p:sp>
      <p:sp>
        <p:nvSpPr>
          <p:cNvPr id="718" name="Google Shape;718;p69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9" name="Google Shape;719;p69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0" name="Google Shape;720;p69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1" name="Google Shape;721;p69"/>
          <p:cNvSpPr/>
          <p:nvPr/>
        </p:nvSpPr>
        <p:spPr>
          <a:xfrm>
            <a:off x="7181002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22" name="Google Shape;722;p69"/>
          <p:cNvGrpSpPr/>
          <p:nvPr/>
        </p:nvGrpSpPr>
        <p:grpSpPr>
          <a:xfrm>
            <a:off x="6950002" y="2029123"/>
            <a:ext cx="2028485" cy="1604658"/>
            <a:chOff x="9496305" y="2680098"/>
            <a:chExt cx="2704647" cy="2139544"/>
          </a:xfrm>
        </p:grpSpPr>
        <p:pic>
          <p:nvPicPr>
            <p:cNvPr descr="A picture containing text, athletic game, ball&#10;&#10;Description automatically generated" id="723" name="Google Shape;723;p6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9496305" y="2680098"/>
              <a:ext cx="2129322" cy="2118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69"/>
            <p:cNvSpPr txBox="1"/>
            <p:nvPr/>
          </p:nvSpPr>
          <p:spPr>
            <a:xfrm>
              <a:off x="10078090" y="456314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1990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9"/>
            <p:cNvSpPr txBox="1"/>
            <p:nvPr/>
          </p:nvSpPr>
          <p:spPr>
            <a:xfrm>
              <a:off x="11468352" y="425523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1993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9"/>
            <p:cNvSpPr txBox="1"/>
            <p:nvPr/>
          </p:nvSpPr>
          <p:spPr>
            <a:xfrm>
              <a:off x="10861863" y="3732718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9"/>
            <p:cNvSpPr txBox="1"/>
            <p:nvPr/>
          </p:nvSpPr>
          <p:spPr>
            <a:xfrm>
              <a:off x="11253749" y="3518114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9"/>
            <p:cNvSpPr txBox="1"/>
            <p:nvPr/>
          </p:nvSpPr>
          <p:spPr>
            <a:xfrm>
              <a:off x="11468352" y="3107567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9"/>
            <p:cNvSpPr txBox="1"/>
            <p:nvPr/>
          </p:nvSpPr>
          <p:spPr>
            <a:xfrm>
              <a:off x="11468352" y="2687690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0"/>
          <p:cNvSpPr/>
          <p:nvPr/>
        </p:nvSpPr>
        <p:spPr>
          <a:xfrm>
            <a:off x="685800" y="2083979"/>
            <a:ext cx="52077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is generated during replication, often due to an error-prone polymerase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This process introduces </a:t>
            </a:r>
            <a:r>
              <a:rPr b="1" i="1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 b="1" i="1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6" name="Google Shape;736;p70"/>
          <p:cNvSpPr txBox="1"/>
          <p:nvPr/>
        </p:nvSpPr>
        <p:spPr>
          <a:xfrm>
            <a:off x="6519129" y="4379423"/>
            <a:ext cx="1901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replication cycle 1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mutation: A &gt; C</a:t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70"/>
          <p:cNvSpPr txBox="1"/>
          <p:nvPr>
            <p:ph type="title"/>
          </p:nvPr>
        </p:nvSpPr>
        <p:spPr>
          <a:xfrm>
            <a:off x="685800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Within-host pathoge</a:t>
            </a:r>
            <a:r>
              <a:rPr lang="en-US"/>
              <a:t>n evolution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38" name="Google Shape;738;p70"/>
          <p:cNvGrpSpPr/>
          <p:nvPr/>
        </p:nvGrpSpPr>
        <p:grpSpPr>
          <a:xfrm>
            <a:off x="6254752" y="717733"/>
            <a:ext cx="2079969" cy="3527414"/>
            <a:chOff x="8186018" y="659219"/>
            <a:chExt cx="3348847" cy="5679302"/>
          </a:xfrm>
        </p:grpSpPr>
        <p:pic>
          <p:nvPicPr>
            <p:cNvPr descr="Shape&#10;&#10;Description automatically generated" id="739" name="Google Shape;739;p70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8953853" y="659219"/>
              <a:ext cx="2282420" cy="567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0" name="Google Shape;740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86018" y="1941976"/>
              <a:ext cx="1670136" cy="1602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41" name="Google Shape;741;p7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2572093">
              <a:off x="9515102" y="3249793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42" name="Google Shape;742;p7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-1961677">
              <a:off x="9481559" y="1624336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70"/>
            <p:cNvSpPr txBox="1"/>
            <p:nvPr/>
          </p:nvSpPr>
          <p:spPr>
            <a:xfrm>
              <a:off x="8481592" y="2596483"/>
              <a:ext cx="11736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744" name="Google Shape;744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60655" y="1125257"/>
              <a:ext cx="552424" cy="53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45" name="Google Shape;745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045" y="2712648"/>
              <a:ext cx="536741" cy="515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6" name="Google Shape;746;p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99681" y="3504650"/>
              <a:ext cx="1374405" cy="1374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7" name="Google Shape;747;p70"/>
            <p:cNvSpPr txBox="1"/>
            <p:nvPr/>
          </p:nvSpPr>
          <p:spPr>
            <a:xfrm>
              <a:off x="9920919" y="4027964"/>
              <a:ext cx="1354997" cy="408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8" name="Google Shape;748;p70"/>
            <p:cNvGrpSpPr/>
            <p:nvPr/>
          </p:nvGrpSpPr>
          <p:grpSpPr>
            <a:xfrm>
              <a:off x="10143016" y="994268"/>
              <a:ext cx="1391849" cy="1378445"/>
              <a:chOff x="10853173" y="4834751"/>
              <a:chExt cx="1143057" cy="1093996"/>
            </a:xfrm>
          </p:grpSpPr>
          <p:pic>
            <p:nvPicPr>
              <p:cNvPr descr="Icon&#10;&#10;Description automatically generated" id="749" name="Google Shape;749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853173" y="4834751"/>
                <a:ext cx="1143057" cy="1093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0" name="Google Shape;750;p70"/>
              <p:cNvSpPr txBox="1"/>
              <p:nvPr/>
            </p:nvSpPr>
            <p:spPr>
              <a:xfrm>
                <a:off x="10976755" y="5239188"/>
                <a:ext cx="969900" cy="3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/>
          <p:nvPr/>
        </p:nvSpPr>
        <p:spPr>
          <a:xfrm>
            <a:off x="685800" y="2083979"/>
            <a:ext cx="5207700" cy="16388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Une variation aléatoire est générée lors de la réplication, souvent en raison d'une polymérase sujette aux erreurs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Ce processus introduit des </a:t>
            </a:r>
            <a:r>
              <a:rPr b="1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71"/>
          <p:cNvSpPr txBox="1"/>
          <p:nvPr/>
        </p:nvSpPr>
        <p:spPr>
          <a:xfrm>
            <a:off x="6424074" y="4379423"/>
            <a:ext cx="209121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cycle de réplication 1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mutation: A &gt; C</a:t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71"/>
          <p:cNvSpPr txBox="1"/>
          <p:nvPr>
            <p:ph type="title"/>
          </p:nvPr>
        </p:nvSpPr>
        <p:spPr>
          <a:xfrm>
            <a:off x="685800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Evolution des pathogènes au sein de l'hôte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59" name="Google Shape;759;p71"/>
          <p:cNvGrpSpPr/>
          <p:nvPr/>
        </p:nvGrpSpPr>
        <p:grpSpPr>
          <a:xfrm>
            <a:off x="6254752" y="717733"/>
            <a:ext cx="2079969" cy="3527414"/>
            <a:chOff x="8186018" y="659219"/>
            <a:chExt cx="3348847" cy="5679302"/>
          </a:xfrm>
        </p:grpSpPr>
        <p:pic>
          <p:nvPicPr>
            <p:cNvPr descr="Shape&#10;&#10;Description automatically generated" id="760" name="Google Shape;760;p71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8953853" y="659219"/>
              <a:ext cx="2282420" cy="567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61" name="Google Shape;761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86018" y="1941976"/>
              <a:ext cx="1670136" cy="1602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62" name="Google Shape;762;p71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2572093">
              <a:off x="9515102" y="3249793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763" name="Google Shape;763;p71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-1961677">
              <a:off x="9481559" y="1624336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71"/>
            <p:cNvSpPr txBox="1"/>
            <p:nvPr/>
          </p:nvSpPr>
          <p:spPr>
            <a:xfrm>
              <a:off x="8481592" y="2596483"/>
              <a:ext cx="11736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765" name="Google Shape;765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60655" y="1125257"/>
              <a:ext cx="552424" cy="53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766" name="Google Shape;766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045" y="2712648"/>
              <a:ext cx="536741" cy="515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7" name="Google Shape;767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99681" y="3504650"/>
              <a:ext cx="1374405" cy="1374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71"/>
            <p:cNvSpPr txBox="1"/>
            <p:nvPr/>
          </p:nvSpPr>
          <p:spPr>
            <a:xfrm>
              <a:off x="9920919" y="4027964"/>
              <a:ext cx="1354997" cy="408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9" name="Google Shape;769;p71"/>
            <p:cNvGrpSpPr/>
            <p:nvPr/>
          </p:nvGrpSpPr>
          <p:grpSpPr>
            <a:xfrm>
              <a:off x="10143016" y="994268"/>
              <a:ext cx="1391849" cy="1378445"/>
              <a:chOff x="10853173" y="4834751"/>
              <a:chExt cx="1143057" cy="1093996"/>
            </a:xfrm>
          </p:grpSpPr>
          <p:pic>
            <p:nvPicPr>
              <p:cNvPr descr="Icon&#10;&#10;Description automatically generated" id="770" name="Google Shape;770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853173" y="4834751"/>
                <a:ext cx="1143057" cy="1093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1" name="Google Shape;771;p71"/>
              <p:cNvSpPr txBox="1"/>
              <p:nvPr/>
            </p:nvSpPr>
            <p:spPr>
              <a:xfrm>
                <a:off x="10976755" y="5239188"/>
                <a:ext cx="969900" cy="3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2"/>
          <p:cNvSpPr/>
          <p:nvPr/>
        </p:nvSpPr>
        <p:spPr>
          <a:xfrm>
            <a:off x="688658" y="1079179"/>
            <a:ext cx="81981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 during replication generates diversity in within-host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across multiple replication cycles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778" name="Google Shape;778;p72"/>
          <p:cNvPicPr preferRelativeResize="0"/>
          <p:nvPr/>
        </p:nvPicPr>
        <p:blipFill rotWithShape="1">
          <a:blip r:embed="rId3">
            <a:alphaModFix/>
          </a:blip>
          <a:srcRect b="7681" l="29913" r="30017" t="0"/>
          <a:stretch/>
        </p:blipFill>
        <p:spPr>
          <a:xfrm>
            <a:off x="5850480" y="1870106"/>
            <a:ext cx="1184303" cy="29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Google Shape;779;p72"/>
          <p:cNvGrpSpPr/>
          <p:nvPr/>
        </p:nvGrpSpPr>
        <p:grpSpPr>
          <a:xfrm>
            <a:off x="766424" y="1898904"/>
            <a:ext cx="3124565" cy="2948940"/>
            <a:chOff x="1060842" y="2340777"/>
            <a:chExt cx="4166087" cy="3931920"/>
          </a:xfrm>
        </p:grpSpPr>
        <p:grpSp>
          <p:nvGrpSpPr>
            <p:cNvPr id="780" name="Google Shape;780;p72"/>
            <p:cNvGrpSpPr/>
            <p:nvPr/>
          </p:nvGrpSpPr>
          <p:grpSpPr>
            <a:xfrm>
              <a:off x="1954241" y="2601943"/>
              <a:ext cx="3272688" cy="3146307"/>
              <a:chOff x="-31335" y="3003013"/>
              <a:chExt cx="4288642" cy="3894451"/>
            </a:xfrm>
          </p:grpSpPr>
          <p:sp>
            <p:nvSpPr>
              <p:cNvPr id="781" name="Google Shape;781;p72"/>
              <p:cNvSpPr txBox="1"/>
              <p:nvPr/>
            </p:nvSpPr>
            <p:spPr>
              <a:xfrm>
                <a:off x="-31335" y="4377891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Chart, bubble chart&#10;&#10;Description automatically generated" id="782" name="Google Shape;782;p72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-1311693">
                <a:off x="1077191" y="4371236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783" name="Google Shape;783;p7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45292" y="3532082"/>
                <a:ext cx="1198261" cy="1131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hart, bubble chart&#10;&#10;Description automatically generated" id="784" name="Google Shape;784;p72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1732116">
                <a:off x="1081434" y="4860518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5" name="Google Shape;785;p72"/>
              <p:cNvSpPr txBox="1"/>
              <p:nvPr/>
            </p:nvSpPr>
            <p:spPr>
              <a:xfrm>
                <a:off x="1367718" y="3954700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6" name="Google Shape;786;p72"/>
              <p:cNvGrpSpPr/>
              <p:nvPr/>
            </p:nvGrpSpPr>
            <p:grpSpPr>
              <a:xfrm>
                <a:off x="2255199" y="3226296"/>
                <a:ext cx="995012" cy="1526185"/>
                <a:chOff x="2255199" y="3226296"/>
                <a:chExt cx="995012" cy="1526185"/>
              </a:xfrm>
            </p:grpSpPr>
            <p:pic>
              <p:nvPicPr>
                <p:cNvPr descr="Chart, bubble chart&#10;&#10;Description automatically generated" id="787" name="Google Shape;787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2269396">
                  <a:off x="2290113" y="3297383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88" name="Google Shape;788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493828" y="3736252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89" name="Google Shape;789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248392">
                  <a:off x="2511350" y="3961261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90" name="Google Shape;790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594052">
                  <a:off x="2506667" y="424806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91" name="Google Shape;791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825160">
                  <a:off x="2435791" y="447085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92" name="Google Shape;792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343904">
                  <a:off x="2419362" y="3496686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793" name="Google Shape;793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747459" y="3293410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794" name="Google Shape;794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59072" y="3605444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795" name="Google Shape;795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73653" y="3929876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6" name="Google Shape;796;p72"/>
              <p:cNvGrpSpPr/>
              <p:nvPr/>
            </p:nvGrpSpPr>
            <p:grpSpPr>
              <a:xfrm rot="1988907">
                <a:off x="2214327" y="4979168"/>
                <a:ext cx="665607" cy="1425062"/>
                <a:chOff x="2358571" y="3416814"/>
                <a:chExt cx="665607" cy="1425062"/>
              </a:xfrm>
            </p:grpSpPr>
            <p:pic>
              <p:nvPicPr>
                <p:cNvPr descr="Chart, bubble chart&#10;&#10;Description automatically generated" id="797" name="Google Shape;797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961677">
                  <a:off x="2497566" y="3482346"/>
                  <a:ext cx="306878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98" name="Google Shape;798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704973" y="3911688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799" name="Google Shape;799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702581">
                  <a:off x="2667934" y="4128636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00" name="Google Shape;800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547589">
                  <a:off x="2552369" y="4360405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01" name="Google Shape;801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3031926">
                  <a:off x="2395261" y="4540369"/>
                  <a:ext cx="289865" cy="231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02" name="Google Shape;802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561688">
                  <a:off x="2632931" y="3693635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03" name="Google Shape;803;p72"/>
              <p:cNvSpPr txBox="1"/>
              <p:nvPr/>
            </p:nvSpPr>
            <p:spPr>
              <a:xfrm>
                <a:off x="2935988" y="3003013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72"/>
              <p:cNvSpPr txBox="1"/>
              <p:nvPr/>
            </p:nvSpPr>
            <p:spPr>
              <a:xfrm>
                <a:off x="3122759" y="32997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72"/>
              <p:cNvSpPr txBox="1"/>
              <p:nvPr/>
            </p:nvSpPr>
            <p:spPr>
              <a:xfrm>
                <a:off x="3216096" y="361769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72"/>
              <p:cNvSpPr txBox="1"/>
              <p:nvPr/>
            </p:nvSpPr>
            <p:spPr>
              <a:xfrm>
                <a:off x="3221300" y="3948605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72"/>
              <p:cNvSpPr txBox="1"/>
              <p:nvPr/>
            </p:nvSpPr>
            <p:spPr>
              <a:xfrm>
                <a:off x="3191887" y="4264868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72"/>
              <p:cNvSpPr txBox="1"/>
              <p:nvPr/>
            </p:nvSpPr>
            <p:spPr>
              <a:xfrm>
                <a:off x="3042119" y="4586595"/>
                <a:ext cx="969063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72"/>
              <p:cNvSpPr txBox="1"/>
              <p:nvPr/>
            </p:nvSpPr>
            <p:spPr>
              <a:xfrm>
                <a:off x="3250295" y="50460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72"/>
              <p:cNvSpPr txBox="1"/>
              <p:nvPr/>
            </p:nvSpPr>
            <p:spPr>
              <a:xfrm>
                <a:off x="3288242" y="5367186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72"/>
              <p:cNvSpPr txBox="1"/>
              <p:nvPr/>
            </p:nvSpPr>
            <p:spPr>
              <a:xfrm>
                <a:off x="3191886" y="5712632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72"/>
              <p:cNvSpPr txBox="1"/>
              <p:nvPr/>
            </p:nvSpPr>
            <p:spPr>
              <a:xfrm>
                <a:off x="2870709" y="5994838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72"/>
              <p:cNvSpPr txBox="1"/>
              <p:nvPr/>
            </p:nvSpPr>
            <p:spPr>
              <a:xfrm>
                <a:off x="2607912" y="6252464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72"/>
              <p:cNvSpPr txBox="1"/>
              <p:nvPr/>
            </p:nvSpPr>
            <p:spPr>
              <a:xfrm>
                <a:off x="2024228" y="6554599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72"/>
            <p:cNvGrpSpPr/>
            <p:nvPr/>
          </p:nvGrpSpPr>
          <p:grpSpPr>
            <a:xfrm>
              <a:off x="1060842" y="2340777"/>
              <a:ext cx="3479016" cy="3931920"/>
              <a:chOff x="1060842" y="2340777"/>
              <a:chExt cx="3479016" cy="3931920"/>
            </a:xfrm>
          </p:grpSpPr>
          <p:pic>
            <p:nvPicPr>
              <p:cNvPr descr="Shape&#10;&#10;Description automatically generated" id="816" name="Google Shape;816;p72"/>
              <p:cNvPicPr preferRelativeResize="0"/>
              <p:nvPr/>
            </p:nvPicPr>
            <p:blipFill rotWithShape="1">
              <a:blip r:embed="rId3">
                <a:alphaModFix/>
              </a:blip>
              <a:srcRect b="7681" l="29913" r="30017" t="0"/>
              <a:stretch/>
            </p:blipFill>
            <p:spPr>
              <a:xfrm>
                <a:off x="1060842" y="2340777"/>
                <a:ext cx="1581912" cy="39319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17" name="Google Shape;817;p72"/>
              <p:cNvGrpSpPr/>
              <p:nvPr/>
            </p:nvGrpSpPr>
            <p:grpSpPr>
              <a:xfrm>
                <a:off x="2543370" y="2576748"/>
                <a:ext cx="1996488" cy="2915460"/>
                <a:chOff x="2143314" y="2396636"/>
                <a:chExt cx="1996488" cy="2915460"/>
              </a:xfrm>
            </p:grpSpPr>
            <p:pic>
              <p:nvPicPr>
                <p:cNvPr descr="Dice free to use clip art - Clipartix" id="818" name="Google Shape;818;p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287963" y="4155932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819" name="Google Shape;819;p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3060550" y="2396636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820" name="Google Shape;820;p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662798" y="4915828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21" name="Google Shape;821;p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81809" y="3836365"/>
                  <a:ext cx="888852" cy="8518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22" name="Google Shape;822;p72"/>
                <p:cNvSpPr txBox="1"/>
                <p:nvPr/>
              </p:nvSpPr>
              <p:spPr>
                <a:xfrm>
                  <a:off x="2758816" y="4133562"/>
                  <a:ext cx="840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TTTGC</a:t>
                  </a:r>
                  <a:endParaRPr b="0" i="0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orona, Green, Dotted, Icon, Virus, Pandemic, Epidemic" id="823" name="Google Shape;823;p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876168" y="431375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24" name="Google Shape;824;p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384285" y="491382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825" name="Google Shape;825;p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18171" y="3462769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26" name="Google Shape;826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787312" y="4565463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27" name="Google Shape;827;p7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102026" y="5008035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28" name="Google Shape;828;p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555709" y="2470286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829" name="Google Shape;829;p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77811" y="4105182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830" name="Google Shape;830;p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619713" y="4781624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31" name="Google Shape;831;p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671084" y="3682531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832" name="Google Shape;832;p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143314" y="3043889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Corona, Green, Dotted, Icon, Virus, Pandemic, Epidemic" id="833" name="Google Shape;83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0491" y="2394929"/>
            <a:ext cx="400801" cy="400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834" name="Google Shape;83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2447" y="2533271"/>
            <a:ext cx="400800" cy="42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835" name="Google Shape;835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71435" y="2834413"/>
            <a:ext cx="309856" cy="30985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2"/>
          <p:cNvSpPr txBox="1"/>
          <p:nvPr/>
        </p:nvSpPr>
        <p:spPr>
          <a:xfrm>
            <a:off x="7112168" y="1870106"/>
            <a:ext cx="123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ubble chart&#10;&#10;Description automatically generated" id="837" name="Google Shape;837;p72"/>
          <p:cNvPicPr preferRelativeResize="0"/>
          <p:nvPr/>
        </p:nvPicPr>
        <p:blipFill rotWithShape="1">
          <a:blip r:embed="rId4">
            <a:alphaModFix/>
          </a:blip>
          <a:srcRect b="3767" l="52485" r="16771" t="90413"/>
          <a:stretch/>
        </p:blipFill>
        <p:spPr>
          <a:xfrm>
            <a:off x="4114475" y="3012169"/>
            <a:ext cx="1541594" cy="29202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Within-host pathogen evolution</a:t>
            </a:r>
            <a:endParaRPr/>
          </a:p>
        </p:txBody>
      </p:sp>
      <p:pic>
        <p:nvPicPr>
          <p:cNvPr descr="Icon&#10;&#10;Description automatically generated" id="839" name="Google Shape;83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343" y="2734898"/>
            <a:ext cx="685800" cy="6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2"/>
          <p:cNvSpPr txBox="1"/>
          <p:nvPr/>
        </p:nvSpPr>
        <p:spPr>
          <a:xfrm>
            <a:off x="1474220" y="2968910"/>
            <a:ext cx="663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2"/>
          <p:cNvSpPr txBox="1"/>
          <p:nvPr/>
        </p:nvSpPr>
        <p:spPr>
          <a:xfrm>
            <a:off x="2086472" y="4509335"/>
            <a:ext cx="140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72"/>
          <p:cNvSpPr/>
          <p:nvPr/>
        </p:nvSpPr>
        <p:spPr>
          <a:xfrm>
            <a:off x="1745242" y="4664452"/>
            <a:ext cx="2051100" cy="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idx="1" type="body"/>
          </p:nvPr>
        </p:nvSpPr>
        <p:spPr>
          <a:xfrm>
            <a:off x="688657" y="863060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tudy of the </a:t>
            </a:r>
            <a:r>
              <a:rPr lang="en-US"/>
              <a:t>occurrence and causes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of diseases in a population</a:t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744188" y="4377278"/>
            <a:ext cx="362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Newsom et al. 2006.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4800599" y="1941616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Approaches include: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Number of cases of disease in a population e.g., geographic area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frequency of an exposure among cases and non-cases 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Outbreak investigations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3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epidemiology?</a:t>
            </a:r>
            <a:endParaRPr/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11726"/>
            <a:ext cx="3810000" cy="26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3"/>
          <p:cNvSpPr/>
          <p:nvPr/>
        </p:nvSpPr>
        <p:spPr>
          <a:xfrm>
            <a:off x="94337" y="771541"/>
            <a:ext cx="9017910" cy="11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La mutation pendant la réplication génère de la diversité dans la population au sein de l'hôte</a:t>
            </a:r>
            <a:endParaRPr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mutations s'accumulent sur plusieurs cycles de réplication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849" name="Google Shape;849;p73"/>
          <p:cNvPicPr preferRelativeResize="0"/>
          <p:nvPr/>
        </p:nvPicPr>
        <p:blipFill rotWithShape="1">
          <a:blip r:embed="rId3">
            <a:alphaModFix/>
          </a:blip>
          <a:srcRect b="7681" l="29913" r="30017" t="0"/>
          <a:stretch/>
        </p:blipFill>
        <p:spPr>
          <a:xfrm>
            <a:off x="5850480" y="1870106"/>
            <a:ext cx="1184303" cy="29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73"/>
          <p:cNvGrpSpPr/>
          <p:nvPr/>
        </p:nvGrpSpPr>
        <p:grpSpPr>
          <a:xfrm>
            <a:off x="766424" y="1898904"/>
            <a:ext cx="3124565" cy="2948940"/>
            <a:chOff x="1060842" y="2340777"/>
            <a:chExt cx="4166087" cy="3931920"/>
          </a:xfrm>
        </p:grpSpPr>
        <p:grpSp>
          <p:nvGrpSpPr>
            <p:cNvPr id="851" name="Google Shape;851;p73"/>
            <p:cNvGrpSpPr/>
            <p:nvPr/>
          </p:nvGrpSpPr>
          <p:grpSpPr>
            <a:xfrm>
              <a:off x="1954241" y="2601943"/>
              <a:ext cx="3272688" cy="3146307"/>
              <a:chOff x="-31335" y="3003013"/>
              <a:chExt cx="4288642" cy="3894451"/>
            </a:xfrm>
          </p:grpSpPr>
          <p:sp>
            <p:nvSpPr>
              <p:cNvPr id="852" name="Google Shape;852;p73"/>
              <p:cNvSpPr txBox="1"/>
              <p:nvPr/>
            </p:nvSpPr>
            <p:spPr>
              <a:xfrm>
                <a:off x="-31335" y="4377891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Chart, bubble chart&#10;&#10;Description automatically generated" id="853" name="Google Shape;853;p73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-1311693">
                <a:off x="1077191" y="4371236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54" name="Google Shape;854;p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45292" y="3532082"/>
                <a:ext cx="1198261" cy="1131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hart, bubble chart&#10;&#10;Description automatically generated" id="855" name="Google Shape;855;p73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1732116">
                <a:off x="1081434" y="4860518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6" name="Google Shape;856;p73"/>
              <p:cNvSpPr txBox="1"/>
              <p:nvPr/>
            </p:nvSpPr>
            <p:spPr>
              <a:xfrm>
                <a:off x="1367718" y="3954700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7" name="Google Shape;857;p73"/>
              <p:cNvGrpSpPr/>
              <p:nvPr/>
            </p:nvGrpSpPr>
            <p:grpSpPr>
              <a:xfrm>
                <a:off x="2255199" y="3226296"/>
                <a:ext cx="995012" cy="1526185"/>
                <a:chOff x="2255199" y="3226296"/>
                <a:chExt cx="995012" cy="1526185"/>
              </a:xfrm>
            </p:grpSpPr>
            <p:pic>
              <p:nvPicPr>
                <p:cNvPr descr="Chart, bubble chart&#10;&#10;Description automatically generated" id="858" name="Google Shape;858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2269396">
                  <a:off x="2290113" y="3297383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59" name="Google Shape;859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493828" y="3736252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60" name="Google Shape;860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248392">
                  <a:off x="2511350" y="3961261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61" name="Google Shape;861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594052">
                  <a:off x="2506667" y="424806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62" name="Google Shape;862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825160">
                  <a:off x="2435791" y="447085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63" name="Google Shape;863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343904">
                  <a:off x="2419362" y="3496686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64" name="Google Shape;864;p7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747459" y="3293410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65" name="Google Shape;865;p7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59072" y="3605444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66" name="Google Shape;866;p7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73653" y="3929876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67" name="Google Shape;867;p73"/>
              <p:cNvGrpSpPr/>
              <p:nvPr/>
            </p:nvGrpSpPr>
            <p:grpSpPr>
              <a:xfrm rot="1988907">
                <a:off x="2214327" y="4979168"/>
                <a:ext cx="665607" cy="1425062"/>
                <a:chOff x="2358571" y="3416814"/>
                <a:chExt cx="665607" cy="1425062"/>
              </a:xfrm>
            </p:grpSpPr>
            <p:pic>
              <p:nvPicPr>
                <p:cNvPr descr="Chart, bubble chart&#10;&#10;Description automatically generated" id="868" name="Google Shape;868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961677">
                  <a:off x="2497566" y="3482346"/>
                  <a:ext cx="306878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69" name="Google Shape;869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704973" y="3911688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70" name="Google Shape;870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702581">
                  <a:off x="2667934" y="4128636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71" name="Google Shape;871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547589">
                  <a:off x="2552369" y="4360405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72" name="Google Shape;872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3031926">
                  <a:off x="2395261" y="4540369"/>
                  <a:ext cx="289865" cy="231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873" name="Google Shape;873;p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561688">
                  <a:off x="2632931" y="3693635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74" name="Google Shape;874;p73"/>
              <p:cNvSpPr txBox="1"/>
              <p:nvPr/>
            </p:nvSpPr>
            <p:spPr>
              <a:xfrm>
                <a:off x="2935988" y="3003013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73"/>
              <p:cNvSpPr txBox="1"/>
              <p:nvPr/>
            </p:nvSpPr>
            <p:spPr>
              <a:xfrm>
                <a:off x="3122759" y="32997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73"/>
              <p:cNvSpPr txBox="1"/>
              <p:nvPr/>
            </p:nvSpPr>
            <p:spPr>
              <a:xfrm>
                <a:off x="3216096" y="361769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73"/>
              <p:cNvSpPr txBox="1"/>
              <p:nvPr/>
            </p:nvSpPr>
            <p:spPr>
              <a:xfrm>
                <a:off x="3221300" y="3948605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73"/>
              <p:cNvSpPr txBox="1"/>
              <p:nvPr/>
            </p:nvSpPr>
            <p:spPr>
              <a:xfrm>
                <a:off x="3191887" y="4264868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73"/>
              <p:cNvSpPr txBox="1"/>
              <p:nvPr/>
            </p:nvSpPr>
            <p:spPr>
              <a:xfrm>
                <a:off x="3042119" y="4586595"/>
                <a:ext cx="969063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73"/>
              <p:cNvSpPr txBox="1"/>
              <p:nvPr/>
            </p:nvSpPr>
            <p:spPr>
              <a:xfrm>
                <a:off x="3250295" y="50460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73"/>
              <p:cNvSpPr txBox="1"/>
              <p:nvPr/>
            </p:nvSpPr>
            <p:spPr>
              <a:xfrm>
                <a:off x="3288242" y="5367186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73"/>
              <p:cNvSpPr txBox="1"/>
              <p:nvPr/>
            </p:nvSpPr>
            <p:spPr>
              <a:xfrm>
                <a:off x="3191886" y="5712632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73"/>
              <p:cNvSpPr txBox="1"/>
              <p:nvPr/>
            </p:nvSpPr>
            <p:spPr>
              <a:xfrm>
                <a:off x="2870709" y="5994838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73"/>
              <p:cNvSpPr txBox="1"/>
              <p:nvPr/>
            </p:nvSpPr>
            <p:spPr>
              <a:xfrm>
                <a:off x="2607912" y="6252464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73"/>
              <p:cNvSpPr txBox="1"/>
              <p:nvPr/>
            </p:nvSpPr>
            <p:spPr>
              <a:xfrm>
                <a:off x="2024228" y="6554599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886;p73"/>
            <p:cNvGrpSpPr/>
            <p:nvPr/>
          </p:nvGrpSpPr>
          <p:grpSpPr>
            <a:xfrm>
              <a:off x="1060842" y="2340777"/>
              <a:ext cx="3479016" cy="3931920"/>
              <a:chOff x="1060842" y="2340777"/>
              <a:chExt cx="3479016" cy="3931920"/>
            </a:xfrm>
          </p:grpSpPr>
          <p:pic>
            <p:nvPicPr>
              <p:cNvPr descr="Shape&#10;&#10;Description automatically generated" id="887" name="Google Shape;887;p73"/>
              <p:cNvPicPr preferRelativeResize="0"/>
              <p:nvPr/>
            </p:nvPicPr>
            <p:blipFill rotWithShape="1">
              <a:blip r:embed="rId3">
                <a:alphaModFix/>
              </a:blip>
              <a:srcRect b="7681" l="29913" r="30017" t="0"/>
              <a:stretch/>
            </p:blipFill>
            <p:spPr>
              <a:xfrm>
                <a:off x="1060842" y="2340777"/>
                <a:ext cx="1581912" cy="39319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88" name="Google Shape;888;p73"/>
              <p:cNvGrpSpPr/>
              <p:nvPr/>
            </p:nvGrpSpPr>
            <p:grpSpPr>
              <a:xfrm>
                <a:off x="2543370" y="2576748"/>
                <a:ext cx="1996488" cy="2915460"/>
                <a:chOff x="2143314" y="2396636"/>
                <a:chExt cx="1996488" cy="2915460"/>
              </a:xfrm>
            </p:grpSpPr>
            <p:pic>
              <p:nvPicPr>
                <p:cNvPr descr="Dice free to use clip art - Clipartix" id="889" name="Google Shape;889;p7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287963" y="4155932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890" name="Google Shape;890;p7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3060550" y="2396636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891" name="Google Shape;891;p7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662798" y="4915828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92" name="Google Shape;892;p7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81809" y="3836365"/>
                  <a:ext cx="888852" cy="8518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93" name="Google Shape;893;p73"/>
                <p:cNvSpPr txBox="1"/>
                <p:nvPr/>
              </p:nvSpPr>
              <p:spPr>
                <a:xfrm>
                  <a:off x="2758816" y="4133562"/>
                  <a:ext cx="840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TTTGC</a:t>
                  </a:r>
                  <a:endParaRPr b="0" i="0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orona, Green, Dotted, Icon, Virus, Pandemic, Epidemic" id="894" name="Google Shape;894;p7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876168" y="431375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95" name="Google Shape;895;p7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384285" y="491382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896" name="Google Shape;896;p7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18171" y="3462769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97" name="Google Shape;897;p7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787312" y="4565463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898" name="Google Shape;898;p7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102026" y="5008035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899" name="Google Shape;899;p7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555709" y="2470286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900" name="Google Shape;900;p7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77811" y="4105182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901" name="Google Shape;901;p7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619713" y="4781624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902" name="Google Shape;902;p7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671084" y="3682531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903" name="Google Shape;903;p7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143314" y="3043889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Corona, Green, Dotted, Icon, Virus, Pandemic, Epidemic" id="904" name="Google Shape;904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0491" y="2394929"/>
            <a:ext cx="400801" cy="400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05" name="Google Shape;90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2447" y="2533271"/>
            <a:ext cx="400800" cy="42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906" name="Google Shape;906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71435" y="2834413"/>
            <a:ext cx="309856" cy="309856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3"/>
          <p:cNvSpPr txBox="1"/>
          <p:nvPr/>
        </p:nvSpPr>
        <p:spPr>
          <a:xfrm>
            <a:off x="7112168" y="1870106"/>
            <a:ext cx="123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ubble chart&#10;&#10;Description automatically generated" id="908" name="Google Shape;908;p73"/>
          <p:cNvPicPr preferRelativeResize="0"/>
          <p:nvPr/>
        </p:nvPicPr>
        <p:blipFill rotWithShape="1">
          <a:blip r:embed="rId4">
            <a:alphaModFix/>
          </a:blip>
          <a:srcRect b="3767" l="52485" r="16771" t="90413"/>
          <a:stretch/>
        </p:blipFill>
        <p:spPr>
          <a:xfrm>
            <a:off x="4114475" y="3012169"/>
            <a:ext cx="1541594" cy="29202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Evolution des pathogènes au sein de l'hôte</a:t>
            </a:r>
            <a:endParaRPr/>
          </a:p>
        </p:txBody>
      </p:sp>
      <p:pic>
        <p:nvPicPr>
          <p:cNvPr descr="Icon&#10;&#10;Description automatically generated" id="910" name="Google Shape;91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343" y="2734898"/>
            <a:ext cx="685800" cy="6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3"/>
          <p:cNvSpPr txBox="1"/>
          <p:nvPr/>
        </p:nvSpPr>
        <p:spPr>
          <a:xfrm>
            <a:off x="1474220" y="2968910"/>
            <a:ext cx="663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3"/>
          <p:cNvSpPr txBox="1"/>
          <p:nvPr/>
        </p:nvSpPr>
        <p:spPr>
          <a:xfrm>
            <a:off x="2086472" y="4509335"/>
            <a:ext cx="140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3"/>
          <p:cNvSpPr/>
          <p:nvPr/>
        </p:nvSpPr>
        <p:spPr>
          <a:xfrm>
            <a:off x="1745242" y="4664452"/>
            <a:ext cx="2051100" cy="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4"/>
          <p:cNvSpPr/>
          <p:nvPr/>
        </p:nvSpPr>
        <p:spPr>
          <a:xfrm>
            <a:off x="1215788" y="4287740"/>
            <a:ext cx="2781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generated by mutations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74"/>
          <p:cNvGrpSpPr/>
          <p:nvPr/>
        </p:nvGrpSpPr>
        <p:grpSpPr>
          <a:xfrm>
            <a:off x="1290151" y="1165639"/>
            <a:ext cx="2487149" cy="6135947"/>
            <a:chOff x="1389499" y="2036256"/>
            <a:chExt cx="2565582" cy="8272815"/>
          </a:xfrm>
        </p:grpSpPr>
        <p:pic>
          <p:nvPicPr>
            <p:cNvPr descr="Shape&#10;&#10;Description automatically generated" id="921" name="Google Shape;921;p74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389499" y="2036256"/>
              <a:ext cx="1579069" cy="392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922" name="Google Shape;922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8452" y="2853249"/>
              <a:ext cx="534400" cy="5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923" name="Google Shape;923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7803" y="2960827"/>
              <a:ext cx="534399" cy="56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924" name="Google Shape;924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0957" y="3417135"/>
              <a:ext cx="413142" cy="4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74"/>
            <p:cNvSpPr txBox="1"/>
            <p:nvPr/>
          </p:nvSpPr>
          <p:spPr>
            <a:xfrm>
              <a:off x="2973481" y="2080671"/>
              <a:ext cx="981600" cy="8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926" name="Google Shape;926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935340">
              <a:off x="2430630" y="2249715"/>
              <a:ext cx="500053" cy="48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7" name="Google Shape;927;p7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Selection acts on w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ithin-host diversity</a:t>
            </a:r>
            <a:endParaRPr/>
          </a:p>
        </p:txBody>
      </p:sp>
      <p:sp>
        <p:nvSpPr>
          <p:cNvPr id="928" name="Google Shape;928;p74"/>
          <p:cNvSpPr/>
          <p:nvPr/>
        </p:nvSpPr>
        <p:spPr>
          <a:xfrm>
            <a:off x="4474676" y="4287740"/>
            <a:ext cx="3696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Selection pressure from immunity acts on diverse viral population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74"/>
          <p:cNvGrpSpPr/>
          <p:nvPr/>
        </p:nvGrpSpPr>
        <p:grpSpPr>
          <a:xfrm>
            <a:off x="5394396" y="1077098"/>
            <a:ext cx="2057473" cy="3205961"/>
            <a:chOff x="4858009" y="2332780"/>
            <a:chExt cx="2743297" cy="4274615"/>
          </a:xfrm>
        </p:grpSpPr>
        <p:sp>
          <p:nvSpPr>
            <p:cNvPr id="930" name="Google Shape;930;p74"/>
            <p:cNvSpPr txBox="1"/>
            <p:nvPr/>
          </p:nvSpPr>
          <p:spPr>
            <a:xfrm>
              <a:off x="5481366" y="2492595"/>
              <a:ext cx="1229400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4"/>
            <p:cNvSpPr/>
            <p:nvPr/>
          </p:nvSpPr>
          <p:spPr>
            <a:xfrm flipH="1">
              <a:off x="6456424" y="2936011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2" name="Google Shape;932;p74"/>
            <p:cNvSpPr/>
            <p:nvPr/>
          </p:nvSpPr>
          <p:spPr>
            <a:xfrm flipH="1">
              <a:off x="6411200" y="4584305"/>
              <a:ext cx="591326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3" name="Google Shape;933;p74"/>
            <p:cNvSpPr/>
            <p:nvPr/>
          </p:nvSpPr>
          <p:spPr>
            <a:xfrm flipH="1">
              <a:off x="6411201" y="2332780"/>
              <a:ext cx="441666" cy="493614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934" name="Google Shape;934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98091" y="2985187"/>
              <a:ext cx="703215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935" name="Google Shape;935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90039" y="4414163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74"/>
            <p:cNvSpPr/>
            <p:nvPr/>
          </p:nvSpPr>
          <p:spPr>
            <a:xfrm flipH="1">
              <a:off x="5000770" y="3768683"/>
              <a:ext cx="441667" cy="49362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937" name="Google Shape;937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58009" y="3006841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938" name="Google Shape;938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43681" y="5228908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939" name="Google Shape;939;p74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71401" y="3744565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940" name="Google Shape;940;p74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11200" y="5865462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bubble chart&#10;&#10;Description automatically generated" id="941" name="Google Shape;941;p74"/>
          <p:cNvPicPr preferRelativeResize="0"/>
          <p:nvPr/>
        </p:nvPicPr>
        <p:blipFill rotWithShape="1">
          <a:blip r:embed="rId11">
            <a:alphaModFix/>
          </a:blip>
          <a:srcRect b="3767" l="52485" r="16771" t="90413"/>
          <a:stretch/>
        </p:blipFill>
        <p:spPr>
          <a:xfrm>
            <a:off x="3578597" y="2378235"/>
            <a:ext cx="1541594" cy="29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5"/>
          <p:cNvSpPr/>
          <p:nvPr/>
        </p:nvSpPr>
        <p:spPr>
          <a:xfrm>
            <a:off x="1076708" y="4373870"/>
            <a:ext cx="3059760" cy="5308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Variation aléatoire générée par les mutations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p75"/>
          <p:cNvGrpSpPr/>
          <p:nvPr/>
        </p:nvGrpSpPr>
        <p:grpSpPr>
          <a:xfrm>
            <a:off x="1290151" y="1165639"/>
            <a:ext cx="2487149" cy="6135947"/>
            <a:chOff x="1389499" y="2036256"/>
            <a:chExt cx="2565582" cy="8272815"/>
          </a:xfrm>
        </p:grpSpPr>
        <p:pic>
          <p:nvPicPr>
            <p:cNvPr descr="Shape&#10;&#10;Description automatically generated" id="949" name="Google Shape;949;p75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389499" y="2036256"/>
              <a:ext cx="1579069" cy="392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950" name="Google Shape;950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8452" y="2853249"/>
              <a:ext cx="534400" cy="5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951" name="Google Shape;951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7803" y="2960827"/>
              <a:ext cx="534399" cy="56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952" name="Google Shape;952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0957" y="3417135"/>
              <a:ext cx="413142" cy="4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75"/>
            <p:cNvSpPr txBox="1"/>
            <p:nvPr/>
          </p:nvSpPr>
          <p:spPr>
            <a:xfrm>
              <a:off x="2973481" y="2080671"/>
              <a:ext cx="981600" cy="8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954" name="Google Shape;954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935340">
              <a:off x="2430630" y="2249715"/>
              <a:ext cx="500053" cy="48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5" name="Google Shape;955;p7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La sélection agit sur la diversité au sein de l’hôte</a:t>
            </a:r>
            <a:endParaRPr/>
          </a:p>
        </p:txBody>
      </p:sp>
      <p:sp>
        <p:nvSpPr>
          <p:cNvPr id="956" name="Google Shape;956;p75"/>
          <p:cNvSpPr/>
          <p:nvPr/>
        </p:nvSpPr>
        <p:spPr>
          <a:xfrm>
            <a:off x="4389738" y="4222471"/>
            <a:ext cx="4066260" cy="692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La pression de sélection de l’immunité agit sur une population virale diversifiée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Google Shape;957;p75"/>
          <p:cNvGrpSpPr/>
          <p:nvPr/>
        </p:nvGrpSpPr>
        <p:grpSpPr>
          <a:xfrm>
            <a:off x="5394396" y="1077098"/>
            <a:ext cx="2057473" cy="3205961"/>
            <a:chOff x="4858009" y="2332780"/>
            <a:chExt cx="2743297" cy="4274615"/>
          </a:xfrm>
        </p:grpSpPr>
        <p:sp>
          <p:nvSpPr>
            <p:cNvPr id="958" name="Google Shape;958;p75"/>
            <p:cNvSpPr txBox="1"/>
            <p:nvPr/>
          </p:nvSpPr>
          <p:spPr>
            <a:xfrm>
              <a:off x="5481366" y="2492595"/>
              <a:ext cx="1229400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5"/>
            <p:cNvSpPr/>
            <p:nvPr/>
          </p:nvSpPr>
          <p:spPr>
            <a:xfrm flipH="1">
              <a:off x="6456424" y="2936011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0" name="Google Shape;960;p75"/>
            <p:cNvSpPr/>
            <p:nvPr/>
          </p:nvSpPr>
          <p:spPr>
            <a:xfrm flipH="1">
              <a:off x="6411200" y="4584305"/>
              <a:ext cx="591326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1" name="Google Shape;961;p75"/>
            <p:cNvSpPr/>
            <p:nvPr/>
          </p:nvSpPr>
          <p:spPr>
            <a:xfrm flipH="1">
              <a:off x="6411201" y="2332780"/>
              <a:ext cx="441666" cy="493614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962" name="Google Shape;962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98091" y="2985187"/>
              <a:ext cx="703215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963" name="Google Shape;963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90039" y="4414163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75"/>
            <p:cNvSpPr/>
            <p:nvPr/>
          </p:nvSpPr>
          <p:spPr>
            <a:xfrm flipH="1">
              <a:off x="5000770" y="3768683"/>
              <a:ext cx="441667" cy="49362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965" name="Google Shape;965;p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58009" y="3006841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966" name="Google Shape;966;p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43681" y="5228908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967" name="Google Shape;967;p75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71401" y="3744565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968" name="Google Shape;968;p75"/>
            <p:cNvPicPr preferRelativeResize="0"/>
            <p:nvPr/>
          </p:nvPicPr>
          <p:blipFill rotWithShape="1">
            <a:blip r:embed="rId10">
              <a:alphaModFix/>
            </a:blip>
            <a:srcRect b="41976" l="0" r="78655" t="12145"/>
            <a:stretch/>
          </p:blipFill>
          <p:spPr>
            <a:xfrm>
              <a:off x="6411200" y="5865462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bubble chart&#10;&#10;Description automatically generated" id="969" name="Google Shape;969;p75"/>
          <p:cNvPicPr preferRelativeResize="0"/>
          <p:nvPr/>
        </p:nvPicPr>
        <p:blipFill rotWithShape="1">
          <a:blip r:embed="rId11">
            <a:alphaModFix/>
          </a:blip>
          <a:srcRect b="3767" l="52485" r="16771" t="90413"/>
          <a:stretch/>
        </p:blipFill>
        <p:spPr>
          <a:xfrm>
            <a:off x="3578597" y="2378235"/>
            <a:ext cx="1541594" cy="29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974" name="Google Shape;9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6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6" name="Google Shape;976;p76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7" name="Google Shape;977;p76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8" name="Google Shape;978;p76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7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984" name="Google Shape;98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7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6" name="Google Shape;986;p77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" name="Google Shape;987;p77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" name="Google Shape;988;p77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9" name="Google Shape;989;p7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de mutations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994" name="Google Shape;99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8"/>
          <p:cNvSpPr txBox="1"/>
          <p:nvPr/>
        </p:nvSpPr>
        <p:spPr>
          <a:xfrm>
            <a:off x="685800" y="1879092"/>
            <a:ext cx="542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 change on protein level 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neutral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8"/>
          <p:cNvSpPr txBox="1"/>
          <p:nvPr/>
        </p:nvSpPr>
        <p:spPr>
          <a:xfrm>
            <a:off x="688657" y="1301065"/>
            <a:ext cx="47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1. Synonymous (‘S’)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8"/>
          <p:cNvSpPr/>
          <p:nvPr/>
        </p:nvSpPr>
        <p:spPr>
          <a:xfrm>
            <a:off x="3410797" y="3046478"/>
            <a:ext cx="1755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8" name="Google Shape;998;p78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9" name="Google Shape;999;p78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0" name="Google Shape;1000;p78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1" name="Google Shape;1001;p78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2" name="Google Shape;1002;p7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1007" name="Google Shape;100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9"/>
          <p:cNvSpPr txBox="1"/>
          <p:nvPr/>
        </p:nvSpPr>
        <p:spPr>
          <a:xfrm>
            <a:off x="685800" y="1879092"/>
            <a:ext cx="5424000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Aucun changement au niveau des protéines</a:t>
            </a:r>
            <a:endParaRPr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Généralement neutre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9"/>
          <p:cNvSpPr txBox="1"/>
          <p:nvPr/>
        </p:nvSpPr>
        <p:spPr>
          <a:xfrm>
            <a:off x="688657" y="1301065"/>
            <a:ext cx="47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1. Synonyme (‘S’)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9"/>
          <p:cNvSpPr/>
          <p:nvPr/>
        </p:nvSpPr>
        <p:spPr>
          <a:xfrm>
            <a:off x="3410797" y="3046478"/>
            <a:ext cx="1755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11" name="Google Shape;1011;p79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Nucléotides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2" name="Google Shape;1012;p79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Acides aminés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3" name="Google Shape;1013;p79"/>
          <p:cNvSpPr txBox="1"/>
          <p:nvPr/>
        </p:nvSpPr>
        <p:spPr>
          <a:xfrm>
            <a:off x="677733" y="3408465"/>
            <a:ext cx="1193280" cy="30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Échantillon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4" name="Google Shape;1014;p79"/>
          <p:cNvSpPr txBox="1"/>
          <p:nvPr/>
        </p:nvSpPr>
        <p:spPr>
          <a:xfrm>
            <a:off x="677733" y="3878633"/>
            <a:ext cx="1193280" cy="36787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Échantillon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7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de mutations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1020" name="Google Shape;102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0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2" name="Google Shape;1022;p80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23" name="Google Shape;1023;p80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024;p80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025;p80"/>
          <p:cNvSpPr txBox="1"/>
          <p:nvPr/>
        </p:nvSpPr>
        <p:spPr>
          <a:xfrm>
            <a:off x="688657" y="1876208"/>
            <a:ext cx="5424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Change on protein level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deleterious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be adaptive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0"/>
          <p:cNvSpPr txBox="1"/>
          <p:nvPr/>
        </p:nvSpPr>
        <p:spPr>
          <a:xfrm>
            <a:off x="688657" y="1301065"/>
            <a:ext cx="751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2. Non-synonymous (‘NS’)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Types of mutations</a:t>
            </a:r>
            <a:endParaRPr/>
          </a:p>
        </p:txBody>
      </p:sp>
      <p:sp>
        <p:nvSpPr>
          <p:cNvPr id="1028" name="Google Shape;1028;p80"/>
          <p:cNvSpPr/>
          <p:nvPr/>
        </p:nvSpPr>
        <p:spPr>
          <a:xfrm>
            <a:off x="4642081" y="3082522"/>
            <a:ext cx="1647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1033" name="Google Shape;10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1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5" name="Google Shape;1035;p81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Acides aminés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6" name="Google Shape;1036;p81"/>
          <p:cNvSpPr txBox="1"/>
          <p:nvPr/>
        </p:nvSpPr>
        <p:spPr>
          <a:xfrm>
            <a:off x="618069" y="3422646"/>
            <a:ext cx="1312608" cy="36787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Échantillon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7" name="Google Shape;1037;p81"/>
          <p:cNvSpPr txBox="1"/>
          <p:nvPr/>
        </p:nvSpPr>
        <p:spPr>
          <a:xfrm>
            <a:off x="618069" y="3870109"/>
            <a:ext cx="1312608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Échantillon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8" name="Google Shape;1038;p81"/>
          <p:cNvSpPr txBox="1"/>
          <p:nvPr/>
        </p:nvSpPr>
        <p:spPr>
          <a:xfrm>
            <a:off x="688657" y="1876208"/>
            <a:ext cx="5424000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Changement au niveau des protéines</a:t>
            </a:r>
            <a:endParaRPr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Surtout délétère</a:t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Peut être adaptatif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1"/>
          <p:cNvSpPr txBox="1"/>
          <p:nvPr/>
        </p:nvSpPr>
        <p:spPr>
          <a:xfrm>
            <a:off x="688657" y="1301065"/>
            <a:ext cx="751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2. Non synonyme (‘NS’)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Types de mutations</a:t>
            </a:r>
            <a:endParaRPr/>
          </a:p>
        </p:txBody>
      </p:sp>
      <p:sp>
        <p:nvSpPr>
          <p:cNvPr id="1041" name="Google Shape;1041;p81"/>
          <p:cNvSpPr/>
          <p:nvPr/>
        </p:nvSpPr>
        <p:spPr>
          <a:xfrm>
            <a:off x="4642081" y="3082522"/>
            <a:ext cx="1647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grpSp>
        <p:nvGrpSpPr>
          <p:cNvPr id="1048" name="Google Shape;1048;p82"/>
          <p:cNvGrpSpPr/>
          <p:nvPr/>
        </p:nvGrpSpPr>
        <p:grpSpPr>
          <a:xfrm>
            <a:off x="2455820" y="1064064"/>
            <a:ext cx="4008978" cy="3783687"/>
            <a:chOff x="1021899" y="2531872"/>
            <a:chExt cx="4166037" cy="3931920"/>
          </a:xfrm>
        </p:grpSpPr>
        <p:grpSp>
          <p:nvGrpSpPr>
            <p:cNvPr id="1049" name="Google Shape;1049;p82"/>
            <p:cNvGrpSpPr/>
            <p:nvPr/>
          </p:nvGrpSpPr>
          <p:grpSpPr>
            <a:xfrm>
              <a:off x="1021899" y="2531872"/>
              <a:ext cx="4166037" cy="3931920"/>
              <a:chOff x="1060842" y="2340777"/>
              <a:chExt cx="4166037" cy="3931920"/>
            </a:xfrm>
          </p:grpSpPr>
          <p:grpSp>
            <p:nvGrpSpPr>
              <p:cNvPr id="1050" name="Google Shape;1050;p82"/>
              <p:cNvGrpSpPr/>
              <p:nvPr/>
            </p:nvGrpSpPr>
            <p:grpSpPr>
              <a:xfrm>
                <a:off x="1954241" y="2601943"/>
                <a:ext cx="3272638" cy="3085258"/>
                <a:chOff x="-31335" y="3003013"/>
                <a:chExt cx="4288577" cy="3818886"/>
              </a:xfrm>
            </p:grpSpPr>
            <p:sp>
              <p:nvSpPr>
                <p:cNvPr id="1051" name="Google Shape;1051;p82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052" name="Google Shape;1052;p8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053" name="Google Shape;1053;p8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054" name="Google Shape;1054;p8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55" name="Google Shape;1055;p82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56" name="Google Shape;1056;p82"/>
                <p:cNvGrpSpPr/>
                <p:nvPr/>
              </p:nvGrpSpPr>
              <p:grpSpPr>
                <a:xfrm>
                  <a:off x="2255199" y="3226296"/>
                  <a:ext cx="995012" cy="1526185"/>
                  <a:chOff x="2255199" y="3226296"/>
                  <a:chExt cx="995012" cy="1526185"/>
                </a:xfrm>
              </p:grpSpPr>
              <p:pic>
                <p:nvPicPr>
                  <p:cNvPr descr="Chart, bubble chart&#10;&#10;Description automatically generated" id="1057" name="Google Shape;1057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58" name="Google Shape;1058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493828" y="373625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59" name="Google Shape;1059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60" name="Google Shape;1060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61" name="Google Shape;1061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25160">
                    <a:off x="2435791" y="447085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62" name="Google Shape;1062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343904">
                    <a:off x="2419362" y="3496686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063" name="Google Shape;1063;p8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747459" y="3293410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064" name="Google Shape;1064;p8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59072" y="3605444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065" name="Google Shape;1065;p8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66" name="Google Shape;1066;p82"/>
                <p:cNvGrpSpPr/>
                <p:nvPr/>
              </p:nvGrpSpPr>
              <p:grpSpPr>
                <a:xfrm rot="1988907">
                  <a:off x="2214327" y="4979168"/>
                  <a:ext cx="665607" cy="1425062"/>
                  <a:chOff x="2358571" y="3416814"/>
                  <a:chExt cx="665607" cy="1425062"/>
                </a:xfrm>
              </p:grpSpPr>
              <p:pic>
                <p:nvPicPr>
                  <p:cNvPr descr="Chart, bubble chart&#10;&#10;Description automatically generated" id="1067" name="Google Shape;1067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961677">
                    <a:off x="2497566" y="3482346"/>
                    <a:ext cx="306878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68" name="Google Shape;1068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704973" y="3911688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69" name="Google Shape;1069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70" name="Google Shape;1070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547589">
                    <a:off x="2552369" y="4360405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71" name="Google Shape;1071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031926">
                    <a:off x="2395261" y="4540369"/>
                    <a:ext cx="289865" cy="2318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072" name="Google Shape;1072;p8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073" name="Google Shape;1073;p82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82"/>
                <p:cNvSpPr txBox="1"/>
                <p:nvPr/>
              </p:nvSpPr>
              <p:spPr>
                <a:xfrm>
                  <a:off x="3122759" y="32997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AATTGC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82"/>
                <p:cNvSpPr txBox="1"/>
                <p:nvPr/>
              </p:nvSpPr>
              <p:spPr>
                <a:xfrm>
                  <a:off x="3216096" y="36176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82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82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82"/>
                <p:cNvSpPr txBox="1"/>
                <p:nvPr/>
              </p:nvSpPr>
              <p:spPr>
                <a:xfrm>
                  <a:off x="3042119" y="458659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ATTCCC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82"/>
                <p:cNvSpPr txBox="1"/>
                <p:nvPr/>
              </p:nvSpPr>
              <p:spPr>
                <a:xfrm>
                  <a:off x="3250295" y="50460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82"/>
                <p:cNvSpPr txBox="1"/>
                <p:nvPr/>
              </p:nvSpPr>
              <p:spPr>
                <a:xfrm>
                  <a:off x="3288242" y="5367186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82"/>
                <p:cNvSpPr txBox="1"/>
                <p:nvPr/>
              </p:nvSpPr>
              <p:spPr>
                <a:xfrm>
                  <a:off x="3191886" y="5712632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82"/>
                <p:cNvSpPr txBox="1"/>
                <p:nvPr/>
              </p:nvSpPr>
              <p:spPr>
                <a:xfrm>
                  <a:off x="2870709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3" name="Google Shape;1083;p82"/>
                <p:cNvSpPr txBox="1"/>
                <p:nvPr/>
              </p:nvSpPr>
              <p:spPr>
                <a:xfrm>
                  <a:off x="2607912" y="6252464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CTTTGA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4" name="Google Shape;1084;p82"/>
                <p:cNvSpPr txBox="1"/>
                <p:nvPr/>
              </p:nvSpPr>
              <p:spPr>
                <a:xfrm>
                  <a:off x="2024228" y="65545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CTTTTC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85" name="Google Shape;1085;p82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086" name="Google Shape;1086;p8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087" name="Google Shape;1087;p82"/>
                <p:cNvGrpSpPr/>
                <p:nvPr/>
              </p:nvGrpSpPr>
              <p:grpSpPr>
                <a:xfrm>
                  <a:off x="3081865" y="2650398"/>
                  <a:ext cx="1457993" cy="2841810"/>
                  <a:chOff x="2681809" y="2470286"/>
                  <a:chExt cx="1457993" cy="2841810"/>
                </a:xfrm>
              </p:grpSpPr>
              <p:pic>
                <p:nvPicPr>
                  <p:cNvPr descr="Corona, Green, Dotted, Icon, Virus, Pandemic, Epidemic" id="1088" name="Google Shape;1088;p8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89" name="Google Shape;1089;p82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090" name="Google Shape;1090;p8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091" name="Google Shape;1091;p8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384285" y="491382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092" name="Google Shape;1092;p8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093" name="Google Shape;1093;p8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787312" y="4565463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094" name="Google Shape;1094;p8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102026" y="5008035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095" name="Google Shape;1095;p8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096" name="Google Shape;1096;p8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77811" y="4105182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097" name="Google Shape;1097;p8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098" name="Google Shape;1098;p8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671084" y="3682531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099" name="Google Shape;1099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p82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688657" y="863060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Etude de l'apparition et des causes des maladies dans une population</a:t>
            </a:r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744188" y="4377278"/>
            <a:ext cx="362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Newsom et al. 2006.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4800599" y="1941616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approches incluent: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Nombre de cas de maladie dans une population; par exemple: zone géographique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La fréquence d’une exposition parmi les cas et les non-cas</a:t>
            </a:r>
            <a:endParaRPr/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Enquêtes sur les épidémies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Qu'est-ce que l'épidémiologie?</a:t>
            </a:r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11726"/>
            <a:ext cx="3810000" cy="26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La plupart des mutations sont délétères</a:t>
            </a:r>
            <a:endParaRPr/>
          </a:p>
        </p:txBody>
      </p:sp>
      <p:grpSp>
        <p:nvGrpSpPr>
          <p:cNvPr id="1107" name="Google Shape;1107;p83"/>
          <p:cNvGrpSpPr/>
          <p:nvPr/>
        </p:nvGrpSpPr>
        <p:grpSpPr>
          <a:xfrm>
            <a:off x="2455820" y="1064064"/>
            <a:ext cx="4008978" cy="3783687"/>
            <a:chOff x="1021899" y="2531872"/>
            <a:chExt cx="4166037" cy="3931920"/>
          </a:xfrm>
        </p:grpSpPr>
        <p:grpSp>
          <p:nvGrpSpPr>
            <p:cNvPr id="1108" name="Google Shape;1108;p83"/>
            <p:cNvGrpSpPr/>
            <p:nvPr/>
          </p:nvGrpSpPr>
          <p:grpSpPr>
            <a:xfrm>
              <a:off x="1021899" y="2531872"/>
              <a:ext cx="4166037" cy="3931920"/>
              <a:chOff x="1060842" y="2340777"/>
              <a:chExt cx="4166037" cy="3931920"/>
            </a:xfrm>
          </p:grpSpPr>
          <p:grpSp>
            <p:nvGrpSpPr>
              <p:cNvPr id="1109" name="Google Shape;1109;p83"/>
              <p:cNvGrpSpPr/>
              <p:nvPr/>
            </p:nvGrpSpPr>
            <p:grpSpPr>
              <a:xfrm>
                <a:off x="1954241" y="2601943"/>
                <a:ext cx="3272638" cy="3085258"/>
                <a:chOff x="-31335" y="3003013"/>
                <a:chExt cx="4288577" cy="3818886"/>
              </a:xfrm>
            </p:grpSpPr>
            <p:sp>
              <p:nvSpPr>
                <p:cNvPr id="1110" name="Google Shape;1110;p83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111" name="Google Shape;1111;p8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112" name="Google Shape;1112;p8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113" name="Google Shape;1113;p8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14" name="Google Shape;1114;p83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15" name="Google Shape;1115;p83"/>
                <p:cNvGrpSpPr/>
                <p:nvPr/>
              </p:nvGrpSpPr>
              <p:grpSpPr>
                <a:xfrm>
                  <a:off x="2255199" y="3226296"/>
                  <a:ext cx="995012" cy="1526185"/>
                  <a:chOff x="2255199" y="3226296"/>
                  <a:chExt cx="995012" cy="1526185"/>
                </a:xfrm>
              </p:grpSpPr>
              <p:pic>
                <p:nvPicPr>
                  <p:cNvPr descr="Chart, bubble chart&#10;&#10;Description automatically generated" id="1116" name="Google Shape;1116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17" name="Google Shape;1117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493828" y="373625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18" name="Google Shape;1118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19" name="Google Shape;1119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20" name="Google Shape;1120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25160">
                    <a:off x="2435791" y="447085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21" name="Google Shape;1121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343904">
                    <a:off x="2419362" y="3496686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122" name="Google Shape;1122;p8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747459" y="3293410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123" name="Google Shape;1123;p8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59072" y="3605444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124" name="Google Shape;1124;p8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25" name="Google Shape;1125;p83"/>
                <p:cNvGrpSpPr/>
                <p:nvPr/>
              </p:nvGrpSpPr>
              <p:grpSpPr>
                <a:xfrm rot="1988907">
                  <a:off x="2214327" y="4979168"/>
                  <a:ext cx="665607" cy="1425062"/>
                  <a:chOff x="2358571" y="3416814"/>
                  <a:chExt cx="665607" cy="1425062"/>
                </a:xfrm>
              </p:grpSpPr>
              <p:pic>
                <p:nvPicPr>
                  <p:cNvPr descr="Chart, bubble chart&#10;&#10;Description automatically generated" id="1126" name="Google Shape;1126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961677">
                    <a:off x="2497566" y="3482346"/>
                    <a:ext cx="306878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27" name="Google Shape;1127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704973" y="3911688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28" name="Google Shape;1128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29" name="Google Shape;1129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547589">
                    <a:off x="2552369" y="4360405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30" name="Google Shape;1130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031926">
                    <a:off x="2395261" y="4540369"/>
                    <a:ext cx="289865" cy="2318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131" name="Google Shape;1131;p8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132" name="Google Shape;1132;p83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83"/>
                <p:cNvSpPr txBox="1"/>
                <p:nvPr/>
              </p:nvSpPr>
              <p:spPr>
                <a:xfrm>
                  <a:off x="3122759" y="32997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AATTGC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83"/>
                <p:cNvSpPr txBox="1"/>
                <p:nvPr/>
              </p:nvSpPr>
              <p:spPr>
                <a:xfrm>
                  <a:off x="3216096" y="36176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83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83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83"/>
                <p:cNvSpPr txBox="1"/>
                <p:nvPr/>
              </p:nvSpPr>
              <p:spPr>
                <a:xfrm>
                  <a:off x="3042119" y="458659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ATTCCC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83"/>
                <p:cNvSpPr txBox="1"/>
                <p:nvPr/>
              </p:nvSpPr>
              <p:spPr>
                <a:xfrm>
                  <a:off x="3250295" y="50460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83"/>
                <p:cNvSpPr txBox="1"/>
                <p:nvPr/>
              </p:nvSpPr>
              <p:spPr>
                <a:xfrm>
                  <a:off x="3288242" y="5367186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83"/>
                <p:cNvSpPr txBox="1"/>
                <p:nvPr/>
              </p:nvSpPr>
              <p:spPr>
                <a:xfrm>
                  <a:off x="3191886" y="5712632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83"/>
                <p:cNvSpPr txBox="1"/>
                <p:nvPr/>
              </p:nvSpPr>
              <p:spPr>
                <a:xfrm>
                  <a:off x="2870709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83"/>
                <p:cNvSpPr txBox="1"/>
                <p:nvPr/>
              </p:nvSpPr>
              <p:spPr>
                <a:xfrm>
                  <a:off x="2607912" y="6252464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CTTTGA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83"/>
                <p:cNvSpPr txBox="1"/>
                <p:nvPr/>
              </p:nvSpPr>
              <p:spPr>
                <a:xfrm>
                  <a:off x="2024228" y="65545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CTTTTC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44" name="Google Shape;1144;p83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145" name="Google Shape;1145;p8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146" name="Google Shape;1146;p83"/>
                <p:cNvGrpSpPr/>
                <p:nvPr/>
              </p:nvGrpSpPr>
              <p:grpSpPr>
                <a:xfrm>
                  <a:off x="3081865" y="2650398"/>
                  <a:ext cx="1457993" cy="2841810"/>
                  <a:chOff x="2681809" y="2470286"/>
                  <a:chExt cx="1457993" cy="2841810"/>
                </a:xfrm>
              </p:grpSpPr>
              <p:pic>
                <p:nvPicPr>
                  <p:cNvPr descr="Corona, Green, Dotted, Icon, Virus, Pandemic, Epidemic" id="1147" name="Google Shape;1147;p8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48" name="Google Shape;1148;p83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149" name="Google Shape;1149;p8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150" name="Google Shape;1150;p8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384285" y="491382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151" name="Google Shape;1151;p8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152" name="Google Shape;1152;p8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787312" y="4565463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153" name="Google Shape;1153;p8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102026" y="5008035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154" name="Google Shape;1154;p8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155" name="Google Shape;1155;p8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77811" y="4105182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156" name="Google Shape;1156;p8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157" name="Google Shape;1157;p8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671084" y="3682531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158" name="Google Shape;115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83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1165" name="Google Shape;116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340" y="1291314"/>
            <a:ext cx="3192453" cy="319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66" name="Google Shape;116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037" y="3151193"/>
            <a:ext cx="582211" cy="5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1167" name="Google Shape;1167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84" y="1640482"/>
            <a:ext cx="4591913" cy="1335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971922" y="1769374"/>
            <a:ext cx="1338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69" name="Google Shape;1169;p84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715210" y="2807641"/>
            <a:ext cx="1722364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/>
          <p:nvPr/>
        </p:nvSpPr>
        <p:spPr>
          <a:xfrm>
            <a:off x="1198003" y="4994546"/>
            <a:ext cx="918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1" name="Google Shape;1171;p84"/>
          <p:cNvSpPr txBox="1"/>
          <p:nvPr/>
        </p:nvSpPr>
        <p:spPr>
          <a:xfrm>
            <a:off x="754020" y="1356233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Non-synonymous (‘NS’)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8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sp>
        <p:nvSpPr>
          <p:cNvPr id="1173" name="Google Shape;1173;p84"/>
          <p:cNvSpPr txBox="1"/>
          <p:nvPr/>
        </p:nvSpPr>
        <p:spPr>
          <a:xfrm>
            <a:off x="2312178" y="4601586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84"/>
          <p:cNvSpPr txBox="1"/>
          <p:nvPr/>
        </p:nvSpPr>
        <p:spPr>
          <a:xfrm>
            <a:off x="6967802" y="3218099"/>
            <a:ext cx="148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2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1180" name="Google Shape;118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340" y="1291314"/>
            <a:ext cx="3192453" cy="319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81" name="Google Shape;118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037" y="3151193"/>
            <a:ext cx="582211" cy="5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1182" name="Google Shape;118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84" y="1640482"/>
            <a:ext cx="4591913" cy="1335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85"/>
          <p:cNvSpPr/>
          <p:nvPr/>
        </p:nvSpPr>
        <p:spPr>
          <a:xfrm>
            <a:off x="2971922" y="1769374"/>
            <a:ext cx="1338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84" name="Google Shape;1184;p85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715210" y="2807641"/>
            <a:ext cx="1722364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85"/>
          <p:cNvSpPr/>
          <p:nvPr/>
        </p:nvSpPr>
        <p:spPr>
          <a:xfrm>
            <a:off x="1198003" y="4994546"/>
            <a:ext cx="918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6" name="Google Shape;1186;p85"/>
          <p:cNvSpPr txBox="1"/>
          <p:nvPr/>
        </p:nvSpPr>
        <p:spPr>
          <a:xfrm>
            <a:off x="754020" y="1356233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Non synonyme  (‘NS’)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8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La plupart des mutations sont délétères</a:t>
            </a:r>
            <a:endParaRPr/>
          </a:p>
        </p:txBody>
      </p:sp>
      <p:sp>
        <p:nvSpPr>
          <p:cNvPr id="1188" name="Google Shape;1188;p85"/>
          <p:cNvSpPr txBox="1"/>
          <p:nvPr/>
        </p:nvSpPr>
        <p:spPr>
          <a:xfrm>
            <a:off x="2312178" y="4601586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85"/>
          <p:cNvSpPr txBox="1"/>
          <p:nvPr/>
        </p:nvSpPr>
        <p:spPr>
          <a:xfrm>
            <a:off x="6967802" y="3218099"/>
            <a:ext cx="148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2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grpSp>
        <p:nvGrpSpPr>
          <p:cNvPr id="1196" name="Google Shape;1196;p86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1197" name="Google Shape;1197;p86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1198" name="Google Shape;1198;p86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1199" name="Google Shape;1199;p86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200" name="Google Shape;1200;p8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201" name="Google Shape;1201;p8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202" name="Google Shape;1202;p8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03" name="Google Shape;1203;p86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04" name="Google Shape;1204;p86"/>
                <p:cNvGrpSpPr/>
                <p:nvPr/>
              </p:nvGrpSpPr>
              <p:grpSpPr>
                <a:xfrm>
                  <a:off x="2255199" y="3226296"/>
                  <a:ext cx="2464180" cy="3008658"/>
                  <a:chOff x="2255199" y="3226296"/>
                  <a:chExt cx="2464180" cy="3008658"/>
                </a:xfrm>
              </p:grpSpPr>
              <p:pic>
                <p:nvPicPr>
                  <p:cNvPr descr="Chart, bubble chart&#10;&#10;Description automatically generated" id="1205" name="Google Shape;1205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06" name="Google Shape;1206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07" name="Google Shape;1207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208" name="Google Shape;1208;p8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09" name="Google Shape;1209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210" name="Google Shape;1210;p8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11" name="Google Shape;1211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729961" y="601594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12" name="Google Shape;1212;p86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1213" name="Google Shape;1213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14" name="Google Shape;1214;p8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215" name="Google Shape;1215;p86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86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86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86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86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0" name="Google Shape;1220;p86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221" name="Google Shape;1221;p8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22" name="Google Shape;1222;p86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1223" name="Google Shape;1223;p8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24" name="Google Shape;1224;p86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225" name="Google Shape;1225;p8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226" name="Google Shape;1226;p8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227" name="Google Shape;1227;p8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228" name="Google Shape;1228;p8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229" name="Google Shape;1229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86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ice free to use clip art - Clipartix" id="1231" name="Google Shape;1231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996833" y="3947719"/>
            <a:ext cx="361732" cy="32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2" name="Google Shape;1232;p86"/>
          <p:cNvCxnSpPr/>
          <p:nvPr/>
        </p:nvCxnSpPr>
        <p:spPr>
          <a:xfrm>
            <a:off x="6007135" y="3583859"/>
            <a:ext cx="312300" cy="30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86"/>
          <p:cNvCxnSpPr/>
          <p:nvPr/>
        </p:nvCxnSpPr>
        <p:spPr>
          <a:xfrm flipH="1" rot="10800000">
            <a:off x="6007135" y="3583907"/>
            <a:ext cx="312300" cy="317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ce free to use clip art - Clipartix" id="1234" name="Google Shape;1234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6189192" y="1697961"/>
            <a:ext cx="361732" cy="32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Certaines mutations sont neutres</a:t>
            </a:r>
            <a:endParaRPr/>
          </a:p>
        </p:txBody>
      </p:sp>
      <p:grpSp>
        <p:nvGrpSpPr>
          <p:cNvPr id="1241" name="Google Shape;1241;p87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1242" name="Google Shape;1242;p87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1243" name="Google Shape;1243;p87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1244" name="Google Shape;1244;p87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245" name="Google Shape;1245;p8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246" name="Google Shape;1246;p8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247" name="Google Shape;1247;p8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48" name="Google Shape;1248;p87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49" name="Google Shape;1249;p87"/>
                <p:cNvGrpSpPr/>
                <p:nvPr/>
              </p:nvGrpSpPr>
              <p:grpSpPr>
                <a:xfrm>
                  <a:off x="2255199" y="3226296"/>
                  <a:ext cx="2464180" cy="3008658"/>
                  <a:chOff x="2255199" y="3226296"/>
                  <a:chExt cx="2464180" cy="3008658"/>
                </a:xfrm>
              </p:grpSpPr>
              <p:pic>
                <p:nvPicPr>
                  <p:cNvPr descr="Chart, bubble chart&#10;&#10;Description automatically generated" id="1250" name="Google Shape;1250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51" name="Google Shape;1251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52" name="Google Shape;1252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253" name="Google Shape;1253;p8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54" name="Google Shape;1254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255" name="Google Shape;1255;p8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56" name="Google Shape;1256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729961" y="601594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57" name="Google Shape;1257;p87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1258" name="Google Shape;1258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259" name="Google Shape;1259;p8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260" name="Google Shape;1260;p87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p87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2" name="Google Shape;1262;p87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87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87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65" name="Google Shape;1265;p87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266" name="Google Shape;1266;p8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67" name="Google Shape;1267;p87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1268" name="Google Shape;1268;p87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69" name="Google Shape;1269;p87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270" name="Google Shape;1270;p87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271" name="Google Shape;1271;p8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272" name="Google Shape;1272;p87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273" name="Google Shape;1273;p8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274" name="Google Shape;1274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5" name="Google Shape;1275;p87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ice free to use clip art - Clipartix" id="1276" name="Google Shape;1276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996833" y="3947719"/>
            <a:ext cx="361732" cy="32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Google Shape;1277;p87"/>
          <p:cNvCxnSpPr/>
          <p:nvPr/>
        </p:nvCxnSpPr>
        <p:spPr>
          <a:xfrm>
            <a:off x="6007135" y="3583859"/>
            <a:ext cx="312300" cy="30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87"/>
          <p:cNvCxnSpPr/>
          <p:nvPr/>
        </p:nvCxnSpPr>
        <p:spPr>
          <a:xfrm flipH="1" rot="10800000">
            <a:off x="6007135" y="3583907"/>
            <a:ext cx="312300" cy="317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ce free to use clip art - Clipartix" id="1279" name="Google Shape;1279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6189192" y="1697961"/>
            <a:ext cx="361732" cy="32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1285" name="Google Shape;128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565" y="2153040"/>
            <a:ext cx="2796043" cy="2796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286" name="Google Shape;128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546" y="2137670"/>
            <a:ext cx="2796043" cy="2796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287" name="Google Shape;1287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260" y="3817565"/>
            <a:ext cx="471382" cy="430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8"/>
          <p:cNvSpPr txBox="1"/>
          <p:nvPr/>
        </p:nvSpPr>
        <p:spPr>
          <a:xfrm>
            <a:off x="5845586" y="3425150"/>
            <a:ext cx="11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1289" name="Google Shape;128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780" y="3431217"/>
            <a:ext cx="472973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88"/>
          <p:cNvSpPr txBox="1"/>
          <p:nvPr/>
        </p:nvSpPr>
        <p:spPr>
          <a:xfrm>
            <a:off x="2940127" y="3038802"/>
            <a:ext cx="139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8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pic>
        <p:nvPicPr>
          <p:cNvPr descr="Graphical user interface&#10;&#10;Description automatically generated with medium confidence" id="1292" name="Google Shape;129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8826" y="1049026"/>
            <a:ext cx="3491963" cy="10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88"/>
          <p:cNvSpPr txBox="1"/>
          <p:nvPr/>
        </p:nvSpPr>
        <p:spPr>
          <a:xfrm>
            <a:off x="1894565" y="1395462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Synonymous (‘S’)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88"/>
          <p:cNvSpPr/>
          <p:nvPr/>
        </p:nvSpPr>
        <p:spPr>
          <a:xfrm>
            <a:off x="4799891" y="1152179"/>
            <a:ext cx="117600" cy="69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1300" name="Google Shape;130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565" y="2153040"/>
            <a:ext cx="2796043" cy="2796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301" name="Google Shape;130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546" y="2137670"/>
            <a:ext cx="2796043" cy="2796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302" name="Google Shape;130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260" y="3817565"/>
            <a:ext cx="471382" cy="430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89"/>
          <p:cNvSpPr txBox="1"/>
          <p:nvPr/>
        </p:nvSpPr>
        <p:spPr>
          <a:xfrm>
            <a:off x="5845586" y="3425150"/>
            <a:ext cx="11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1304" name="Google Shape;1304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780" y="3431217"/>
            <a:ext cx="472973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9"/>
          <p:cNvSpPr txBox="1"/>
          <p:nvPr/>
        </p:nvSpPr>
        <p:spPr>
          <a:xfrm>
            <a:off x="2940127" y="3038802"/>
            <a:ext cx="139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8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Certaines mutations sont neutres</a:t>
            </a:r>
            <a:endParaRPr/>
          </a:p>
        </p:txBody>
      </p:sp>
      <p:pic>
        <p:nvPicPr>
          <p:cNvPr descr="Graphical user interface&#10;&#10;Description automatically generated with medium confidence" id="1307" name="Google Shape;1307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8826" y="1049026"/>
            <a:ext cx="3491963" cy="10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9"/>
          <p:cNvSpPr txBox="1"/>
          <p:nvPr/>
        </p:nvSpPr>
        <p:spPr>
          <a:xfrm>
            <a:off x="1894565" y="1395462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Synonyme (‘S’)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89"/>
          <p:cNvSpPr/>
          <p:nvPr/>
        </p:nvSpPr>
        <p:spPr>
          <a:xfrm>
            <a:off x="4799891" y="1152179"/>
            <a:ext cx="117600" cy="69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Some mutations increase viral fitness</a:t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1317" name="Google Shape;1317;p90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1318" name="Google Shape;1318;p90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1319" name="Google Shape;1319;p90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320" name="Google Shape;1320;p9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321" name="Google Shape;1321;p9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322" name="Google Shape;1322;p9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23" name="Google Shape;1323;p90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24" name="Google Shape;1324;p90"/>
                <p:cNvGrpSpPr/>
                <p:nvPr/>
              </p:nvGrpSpPr>
              <p:grpSpPr>
                <a:xfrm>
                  <a:off x="2255199" y="3226296"/>
                  <a:ext cx="2464180" cy="2751190"/>
                  <a:chOff x="2255199" y="3226296"/>
                  <a:chExt cx="2464180" cy="2751190"/>
                </a:xfrm>
              </p:grpSpPr>
              <p:pic>
                <p:nvPicPr>
                  <p:cNvPr descr="Chart, bubble chart&#10;&#10;Description automatically generated" id="1325" name="Google Shape;1325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26" name="Google Shape;1326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27" name="Google Shape;1327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328" name="Google Shape;1328;p9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29" name="Google Shape;1329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330" name="Google Shape;1330;p9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1" name="Google Shape;1331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4070579" y="543505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2" name="Google Shape;1332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235483">
                    <a:off x="3969129" y="438086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3" name="Google Shape;1333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507184">
                    <a:off x="3781718" y="4568106"/>
                    <a:ext cx="289866" cy="2318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4" name="Google Shape;1334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469372">
                    <a:off x="3911601" y="370300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5" name="Google Shape;1335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83517">
                    <a:off x="3987924" y="569458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36" name="Google Shape;1336;p90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1337" name="Google Shape;1337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38" name="Google Shape;1338;p9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339" name="Google Shape;1339;p90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90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90"/>
                <p:cNvSpPr txBox="1"/>
                <p:nvPr/>
              </p:nvSpPr>
              <p:spPr>
                <a:xfrm>
                  <a:off x="3191887" y="4264868"/>
                  <a:ext cx="7749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90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90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4" name="Google Shape;1344;p90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345" name="Google Shape;1345;p9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346" name="Google Shape;1346;p90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1347" name="Google Shape;1347;p9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48" name="Google Shape;1348;p90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349" name="Google Shape;1349;p9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350" name="Google Shape;1350;p9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351" name="Google Shape;1351;p9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352" name="Google Shape;1352;p9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353" name="Google Shape;13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90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90"/>
          <p:cNvSpPr/>
          <p:nvPr/>
        </p:nvSpPr>
        <p:spPr>
          <a:xfrm flipH="1">
            <a:off x="5945804" y="2895521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6" name="Google Shape;1356;p90"/>
          <p:cNvSpPr/>
          <p:nvPr/>
        </p:nvSpPr>
        <p:spPr>
          <a:xfrm flipH="1">
            <a:off x="5929076" y="1716280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orona, Green, Dotted, Icon, Virus, Pandemic, Epidemic" id="1357" name="Google Shape;1357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896" y="3157688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358" name="Google Shape;1358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172" y="3508952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359" name="Google Shape;1359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5611" y="1684359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360" name="Google Shape;1360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008" y="2473318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361" name="Google Shape;1361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8943" y="2757057"/>
            <a:ext cx="245232" cy="2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9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Certaines mutations augmentent la forme physique du virus</a:t>
            </a: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1369" name="Google Shape;1369;p91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1370" name="Google Shape;1370;p91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1371" name="Google Shape;1371;p91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1372" name="Google Shape;1372;p9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1373" name="Google Shape;1373;p9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1374" name="Google Shape;1374;p9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75" name="Google Shape;1375;p91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76" name="Google Shape;1376;p91"/>
                <p:cNvGrpSpPr/>
                <p:nvPr/>
              </p:nvGrpSpPr>
              <p:grpSpPr>
                <a:xfrm>
                  <a:off x="2255199" y="3226296"/>
                  <a:ext cx="2464180" cy="2751190"/>
                  <a:chOff x="2255199" y="3226296"/>
                  <a:chExt cx="2464180" cy="2751190"/>
                </a:xfrm>
              </p:grpSpPr>
              <p:pic>
                <p:nvPicPr>
                  <p:cNvPr descr="Chart, bubble chart&#10;&#10;Description automatically generated" id="1377" name="Google Shape;1377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78" name="Google Shape;1378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79" name="Google Shape;1379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380" name="Google Shape;1380;p9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1" name="Google Shape;1381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1382" name="Google Shape;1382;p9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3" name="Google Shape;1383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4070579" y="543505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4" name="Google Shape;1384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235483">
                    <a:off x="3969129" y="438086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5" name="Google Shape;1385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507184">
                    <a:off x="3781718" y="4568106"/>
                    <a:ext cx="289866" cy="2318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6" name="Google Shape;1386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469372">
                    <a:off x="3911601" y="370300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87" name="Google Shape;1387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83517">
                    <a:off x="3987924" y="569458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88" name="Google Shape;1388;p91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1389" name="Google Shape;1389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1390" name="Google Shape;1390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391" name="Google Shape;1391;p91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2" name="Google Shape;1392;p91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3" name="Google Shape;1393;p91"/>
                <p:cNvSpPr txBox="1"/>
                <p:nvPr/>
              </p:nvSpPr>
              <p:spPr>
                <a:xfrm>
                  <a:off x="3191887" y="4264868"/>
                  <a:ext cx="7749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4" name="Google Shape;1394;p91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5" name="Google Shape;1395;p91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6" name="Google Shape;1396;p91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1397" name="Google Shape;1397;p9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398" name="Google Shape;1398;p91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1399" name="Google Shape;1399;p9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00" name="Google Shape;1400;p91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1401" name="Google Shape;1401;p9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402" name="Google Shape;1402;p91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1403" name="Google Shape;1403;p9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1404" name="Google Shape;1404;p91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1405" name="Google Shape;1405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91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7" name="Google Shape;1407;p91"/>
          <p:cNvSpPr/>
          <p:nvPr/>
        </p:nvSpPr>
        <p:spPr>
          <a:xfrm flipH="1">
            <a:off x="5945804" y="2895521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8" name="Google Shape;1408;p91"/>
          <p:cNvSpPr/>
          <p:nvPr/>
        </p:nvSpPr>
        <p:spPr>
          <a:xfrm flipH="1">
            <a:off x="5929076" y="1716280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orona, Green, Dotted, Icon, Virus, Pandemic, Epidemic" id="1409" name="Google Shape;1409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896" y="3157688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410" name="Google Shape;1410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172" y="3508952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411" name="Google Shape;1411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5611" y="1684359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412" name="Google Shape;1412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008" y="2473318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1413" name="Google Shape;1413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8943" y="2757057"/>
            <a:ext cx="245232" cy="2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92"/>
          <p:cNvGrpSpPr/>
          <p:nvPr/>
        </p:nvGrpSpPr>
        <p:grpSpPr>
          <a:xfrm>
            <a:off x="4663086" y="1589057"/>
            <a:ext cx="2965641" cy="2810857"/>
            <a:chOff x="6338844" y="2323114"/>
            <a:chExt cx="3747809" cy="3747809"/>
          </a:xfrm>
        </p:grpSpPr>
        <p:pic>
          <p:nvPicPr>
            <p:cNvPr id="1420" name="Google Shape;1420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8844" y="2323114"/>
              <a:ext cx="3747809" cy="3747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421" name="Google Shape;1421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48799" y="3170596"/>
              <a:ext cx="714013" cy="733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2" name="Google Shape;1422;p92"/>
            <p:cNvSpPr txBox="1"/>
            <p:nvPr/>
          </p:nvSpPr>
          <p:spPr>
            <a:xfrm>
              <a:off x="7716805" y="2526634"/>
              <a:ext cx="157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3" name="Google Shape;1423;p9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increase viral fitness</a:t>
            </a:r>
            <a:endParaRPr/>
          </a:p>
        </p:txBody>
      </p:sp>
      <p:pic>
        <p:nvPicPr>
          <p:cNvPr id="1424" name="Google Shape;1424;p92"/>
          <p:cNvPicPr preferRelativeResize="0"/>
          <p:nvPr/>
        </p:nvPicPr>
        <p:blipFill rotWithShape="1">
          <a:blip r:embed="rId5">
            <a:alphaModFix/>
          </a:blip>
          <a:srcRect b="5799" l="70312" r="0" t="0"/>
          <a:stretch/>
        </p:blipFill>
        <p:spPr>
          <a:xfrm>
            <a:off x="2142090" y="1652111"/>
            <a:ext cx="1919940" cy="2245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92"/>
          <p:cNvSpPr txBox="1"/>
          <p:nvPr/>
        </p:nvSpPr>
        <p:spPr>
          <a:xfrm>
            <a:off x="36125" y="4743969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2"/>
          <p:cNvGrpSpPr/>
          <p:nvPr/>
        </p:nvGrpSpPr>
        <p:grpSpPr>
          <a:xfrm>
            <a:off x="1479866" y="1208300"/>
            <a:ext cx="1039621" cy="2868782"/>
            <a:chOff x="2696829" y="2130221"/>
            <a:chExt cx="1334045" cy="3648922"/>
          </a:xfrm>
        </p:grpSpPr>
        <p:pic>
          <p:nvPicPr>
            <p:cNvPr descr="Antibody  free icon" id="1427" name="Google Shape;1427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7087921">
              <a:off x="2963654" y="2292496"/>
              <a:ext cx="909272" cy="903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1428" name="Google Shape;1428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3409020">
              <a:off x="2868952" y="4699928"/>
              <a:ext cx="909271" cy="903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idx="1" type="body"/>
          </p:nvPr>
        </p:nvSpPr>
        <p:spPr>
          <a:xfrm>
            <a:off x="524850" y="1297706"/>
            <a:ext cx="82797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Observations associated with many biases and confounders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Large populations needed for statistical power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Labor-intensive and slow 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Often retrospective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Limited information on pathogen circulation dynamics</a:t>
            </a:r>
            <a:endParaRPr sz="2000"/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Limitations of classical epidemiology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93"/>
          <p:cNvGrpSpPr/>
          <p:nvPr/>
        </p:nvGrpSpPr>
        <p:grpSpPr>
          <a:xfrm>
            <a:off x="4663086" y="1589057"/>
            <a:ext cx="2965641" cy="2810857"/>
            <a:chOff x="6338844" y="2323114"/>
            <a:chExt cx="3747809" cy="3747809"/>
          </a:xfrm>
        </p:grpSpPr>
        <p:pic>
          <p:nvPicPr>
            <p:cNvPr id="1435" name="Google Shape;1435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8844" y="2323114"/>
              <a:ext cx="3747809" cy="3747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436" name="Google Shape;1436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48799" y="3170596"/>
              <a:ext cx="714013" cy="733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7" name="Google Shape;1437;p93"/>
            <p:cNvSpPr txBox="1"/>
            <p:nvPr/>
          </p:nvSpPr>
          <p:spPr>
            <a:xfrm>
              <a:off x="7716805" y="2526634"/>
              <a:ext cx="157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p9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Certaines mutations augmentent la forme physique du virus</a:t>
            </a:r>
            <a:endParaRPr/>
          </a:p>
        </p:txBody>
      </p:sp>
      <p:pic>
        <p:nvPicPr>
          <p:cNvPr id="1439" name="Google Shape;1439;p93"/>
          <p:cNvPicPr preferRelativeResize="0"/>
          <p:nvPr/>
        </p:nvPicPr>
        <p:blipFill rotWithShape="1">
          <a:blip r:embed="rId5">
            <a:alphaModFix/>
          </a:blip>
          <a:srcRect b="5799" l="70312" r="0" t="0"/>
          <a:stretch/>
        </p:blipFill>
        <p:spPr>
          <a:xfrm>
            <a:off x="2142090" y="1652111"/>
            <a:ext cx="1919940" cy="2245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3"/>
          <p:cNvSpPr txBox="1"/>
          <p:nvPr/>
        </p:nvSpPr>
        <p:spPr>
          <a:xfrm>
            <a:off x="36125" y="4743969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93"/>
          <p:cNvGrpSpPr/>
          <p:nvPr/>
        </p:nvGrpSpPr>
        <p:grpSpPr>
          <a:xfrm>
            <a:off x="1479866" y="1208300"/>
            <a:ext cx="1039621" cy="2868782"/>
            <a:chOff x="2696829" y="2130221"/>
            <a:chExt cx="1334045" cy="3648922"/>
          </a:xfrm>
        </p:grpSpPr>
        <p:pic>
          <p:nvPicPr>
            <p:cNvPr descr="Antibody  free icon" id="1442" name="Google Shape;1442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7087921">
              <a:off x="2963654" y="2292496"/>
              <a:ext cx="909272" cy="903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1443" name="Google Shape;1443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3409020">
              <a:off x="2868952" y="4699928"/>
              <a:ext cx="909271" cy="903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4"/>
          <p:cNvSpPr txBox="1"/>
          <p:nvPr>
            <p:ph idx="1" type="body"/>
          </p:nvPr>
        </p:nvSpPr>
        <p:spPr>
          <a:xfrm>
            <a:off x="755476" y="1090040"/>
            <a:ext cx="34791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Fitness on what scale?</a:t>
            </a:r>
            <a:endParaRPr/>
          </a:p>
        </p:txBody>
      </p:sp>
      <p:sp>
        <p:nvSpPr>
          <p:cNvPr id="1450" name="Google Shape;1450;p9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do we mean by fitness advantage?</a:t>
            </a:r>
            <a:endParaRPr/>
          </a:p>
        </p:txBody>
      </p:sp>
      <p:sp>
        <p:nvSpPr>
          <p:cNvPr id="1451" name="Google Shape;1451;p94"/>
          <p:cNvSpPr txBox="1"/>
          <p:nvPr/>
        </p:nvSpPr>
        <p:spPr>
          <a:xfrm>
            <a:off x="755827" y="2116452"/>
            <a:ext cx="3668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Transmission?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Replication?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Immune evasion?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Survival in water?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Interaction of these scales?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5"/>
          <p:cNvSpPr txBox="1"/>
          <p:nvPr>
            <p:ph idx="1" type="body"/>
          </p:nvPr>
        </p:nvSpPr>
        <p:spPr>
          <a:xfrm>
            <a:off x="779037" y="1143291"/>
            <a:ext cx="4630682" cy="726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Fitness à quelle échelle?</a:t>
            </a:r>
            <a:endParaRPr/>
          </a:p>
        </p:txBody>
      </p:sp>
      <p:sp>
        <p:nvSpPr>
          <p:cNvPr id="1458" name="Google Shape;1458;p9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Qu'entendons-nous par avantage physique?</a:t>
            </a:r>
            <a:endParaRPr/>
          </a:p>
        </p:txBody>
      </p:sp>
      <p:sp>
        <p:nvSpPr>
          <p:cNvPr id="1459" name="Google Shape;1459;p95"/>
          <p:cNvSpPr txBox="1"/>
          <p:nvPr/>
        </p:nvSpPr>
        <p:spPr>
          <a:xfrm>
            <a:off x="755827" y="2116452"/>
            <a:ext cx="3668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Transmission?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Réplication?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Évasion immunitaire?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Survie dans l'eau?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Interaction de ces échelles?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96"/>
          <p:cNvGrpSpPr/>
          <p:nvPr/>
        </p:nvGrpSpPr>
        <p:grpSpPr>
          <a:xfrm>
            <a:off x="635317" y="1568071"/>
            <a:ext cx="1939350" cy="3155067"/>
            <a:chOff x="4813676" y="1955610"/>
            <a:chExt cx="2487622" cy="4074735"/>
          </a:xfrm>
        </p:grpSpPr>
        <p:sp>
          <p:nvSpPr>
            <p:cNvPr id="1466" name="Google Shape;1466;p96"/>
            <p:cNvSpPr txBox="1"/>
            <p:nvPr/>
          </p:nvSpPr>
          <p:spPr>
            <a:xfrm>
              <a:off x="5349858" y="2044545"/>
              <a:ext cx="1229400" cy="39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6"/>
            <p:cNvSpPr/>
            <p:nvPr/>
          </p:nvSpPr>
          <p:spPr>
            <a:xfrm flipH="1">
              <a:off x="6240048" y="2649238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96"/>
            <p:cNvSpPr/>
            <p:nvPr/>
          </p:nvSpPr>
          <p:spPr>
            <a:xfrm flipH="1">
              <a:off x="6273923" y="3843220"/>
              <a:ext cx="591325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9" name="Google Shape;1469;p96"/>
            <p:cNvSpPr/>
            <p:nvPr/>
          </p:nvSpPr>
          <p:spPr>
            <a:xfrm flipH="1">
              <a:off x="6247727" y="1955610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1470" name="Google Shape;1470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9971" y="2661600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1471" name="Google Shape;1471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2690" y="3960248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p96"/>
            <p:cNvSpPr/>
            <p:nvPr/>
          </p:nvSpPr>
          <p:spPr>
            <a:xfrm flipH="1">
              <a:off x="4944088" y="3349594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1473" name="Google Shape;1473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13676" y="2460195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1474" name="Google Shape;1474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40047" y="4424269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1475" name="Google Shape;1475;p96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8815" y="3296516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1476" name="Google Shape;1476;p96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6358" y="5074558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7" name="Google Shape;1477;p96"/>
          <p:cNvPicPr preferRelativeResize="0"/>
          <p:nvPr/>
        </p:nvPicPr>
        <p:blipFill rotWithShape="1">
          <a:blip r:embed="rId6">
            <a:alphaModFix/>
          </a:blip>
          <a:srcRect b="32626" l="0" r="0" t="21158"/>
          <a:stretch/>
        </p:blipFill>
        <p:spPr>
          <a:xfrm>
            <a:off x="2953114" y="2278417"/>
            <a:ext cx="2827023" cy="162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6"/>
          <p:cNvSpPr/>
          <p:nvPr/>
        </p:nvSpPr>
        <p:spPr>
          <a:xfrm>
            <a:off x="3374342" y="1227318"/>
            <a:ext cx="238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does recall immunity start?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96"/>
          <p:cNvSpPr/>
          <p:nvPr/>
        </p:nvSpPr>
        <p:spPr>
          <a:xfrm>
            <a:off x="332026" y="1225572"/>
            <a:ext cx="24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Many factors at play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96"/>
          <p:cNvSpPr/>
          <p:nvPr/>
        </p:nvSpPr>
        <p:spPr>
          <a:xfrm>
            <a:off x="3715049" y="4044351"/>
            <a:ext cx="193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Days post symptom onset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96"/>
          <p:cNvSpPr/>
          <p:nvPr/>
        </p:nvSpPr>
        <p:spPr>
          <a:xfrm>
            <a:off x="3708688" y="4570520"/>
            <a:ext cx="172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96"/>
          <p:cNvSpPr txBox="1"/>
          <p:nvPr/>
        </p:nvSpPr>
        <p:spPr>
          <a:xfrm>
            <a:off x="7105263" y="4570520"/>
            <a:ext cx="1234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3" name="Google Shape;1483;p96"/>
          <p:cNvSpPr/>
          <p:nvPr/>
        </p:nvSpPr>
        <p:spPr>
          <a:xfrm>
            <a:off x="6157637" y="1227318"/>
            <a:ext cx="267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Compartmentalization of the viral diversity by chance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4" name="Google Shape;1484;p96"/>
          <p:cNvGrpSpPr/>
          <p:nvPr/>
        </p:nvGrpSpPr>
        <p:grpSpPr>
          <a:xfrm>
            <a:off x="6396724" y="1919556"/>
            <a:ext cx="2433072" cy="2057366"/>
            <a:chOff x="8421539" y="2698320"/>
            <a:chExt cx="3451656" cy="2918664"/>
          </a:xfrm>
        </p:grpSpPr>
        <p:grpSp>
          <p:nvGrpSpPr>
            <p:cNvPr id="1485" name="Google Shape;1485;p96"/>
            <p:cNvGrpSpPr/>
            <p:nvPr/>
          </p:nvGrpSpPr>
          <p:grpSpPr>
            <a:xfrm>
              <a:off x="8864849" y="2698320"/>
              <a:ext cx="3008346" cy="2918664"/>
              <a:chOff x="6854415" y="4083346"/>
              <a:chExt cx="2114979" cy="2168076"/>
            </a:xfrm>
          </p:grpSpPr>
          <p:pic>
            <p:nvPicPr>
              <p:cNvPr descr="Chart&#10;&#10;Description automatically generated" id="1486" name="Google Shape;1486;p9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75088" t="0"/>
              <a:stretch/>
            </p:blipFill>
            <p:spPr>
              <a:xfrm>
                <a:off x="6854415" y="4083346"/>
                <a:ext cx="1729434" cy="216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7" name="Google Shape;1487;p96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88" name="Google Shape;1488;p96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pic>
          <p:nvPicPr>
            <p:cNvPr descr="Dice free to use clip art - Clipartix" id="1489" name="Google Shape;1489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935340">
              <a:off x="8530751" y="3410918"/>
              <a:ext cx="986619" cy="94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490" name="Google Shape;1490;p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36273" y="3312134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91" name="Google Shape;1491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82455" y="4314368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92" name="Google Shape;1492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63952" y="4710616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93" name="Google Shape;1493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48380" y="4671607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94" name="Google Shape;1494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358716" y="4281283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495" name="Google Shape;1495;p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38504" y="2938441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6" name="Google Shape;1496;p96"/>
          <p:cNvSpPr/>
          <p:nvPr/>
        </p:nvSpPr>
        <p:spPr>
          <a:xfrm flipH="1" rot="-3067793">
            <a:off x="3834083" y="2158364"/>
            <a:ext cx="507769" cy="667144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7" name="Google Shape;1497;p9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400"/>
              <a:t>Many processes shape viral diversity within host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7"/>
          <p:cNvGrpSpPr/>
          <p:nvPr/>
        </p:nvGrpSpPr>
        <p:grpSpPr>
          <a:xfrm>
            <a:off x="635317" y="1568071"/>
            <a:ext cx="1939350" cy="3155067"/>
            <a:chOff x="4813676" y="1955610"/>
            <a:chExt cx="2487622" cy="4074735"/>
          </a:xfrm>
        </p:grpSpPr>
        <p:sp>
          <p:nvSpPr>
            <p:cNvPr id="1504" name="Google Shape;1504;p97"/>
            <p:cNvSpPr txBox="1"/>
            <p:nvPr/>
          </p:nvSpPr>
          <p:spPr>
            <a:xfrm>
              <a:off x="5349858" y="2044545"/>
              <a:ext cx="1229400" cy="39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7"/>
            <p:cNvSpPr/>
            <p:nvPr/>
          </p:nvSpPr>
          <p:spPr>
            <a:xfrm flipH="1">
              <a:off x="6240048" y="2649238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6" name="Google Shape;1506;p97"/>
            <p:cNvSpPr/>
            <p:nvPr/>
          </p:nvSpPr>
          <p:spPr>
            <a:xfrm flipH="1">
              <a:off x="6273923" y="3843220"/>
              <a:ext cx="591325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7" name="Google Shape;1507;p97"/>
            <p:cNvSpPr/>
            <p:nvPr/>
          </p:nvSpPr>
          <p:spPr>
            <a:xfrm flipH="1">
              <a:off x="6247727" y="1955610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1508" name="Google Shape;1508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9971" y="2661600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1509" name="Google Shape;1509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2690" y="3960248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0" name="Google Shape;1510;p97"/>
            <p:cNvSpPr/>
            <p:nvPr/>
          </p:nvSpPr>
          <p:spPr>
            <a:xfrm flipH="1">
              <a:off x="4944088" y="3349594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1511" name="Google Shape;1511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13676" y="2460195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1512" name="Google Shape;1512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40047" y="4424269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1513" name="Google Shape;1513;p97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8815" y="3296516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1514" name="Google Shape;1514;p97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6358" y="5074558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5" name="Google Shape;1515;p97"/>
          <p:cNvPicPr preferRelativeResize="0"/>
          <p:nvPr/>
        </p:nvPicPr>
        <p:blipFill rotWithShape="1">
          <a:blip r:embed="rId6">
            <a:alphaModFix/>
          </a:blip>
          <a:srcRect b="32626" l="0" r="0" t="21158"/>
          <a:stretch/>
        </p:blipFill>
        <p:spPr>
          <a:xfrm>
            <a:off x="2953114" y="2278417"/>
            <a:ext cx="2827023" cy="162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97"/>
          <p:cNvSpPr/>
          <p:nvPr/>
        </p:nvSpPr>
        <p:spPr>
          <a:xfrm>
            <a:off x="3374342" y="1227318"/>
            <a:ext cx="2387700" cy="500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Quand commence l’immunité de rappel?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97"/>
          <p:cNvSpPr/>
          <p:nvPr/>
        </p:nvSpPr>
        <p:spPr>
          <a:xfrm>
            <a:off x="318199" y="1266574"/>
            <a:ext cx="2904363" cy="3105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 nombreux facteurs en jeu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97"/>
          <p:cNvSpPr/>
          <p:nvPr/>
        </p:nvSpPr>
        <p:spPr>
          <a:xfrm>
            <a:off x="3715049" y="4044351"/>
            <a:ext cx="1935600" cy="4077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Jours après l'apparition des symptômes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97"/>
          <p:cNvSpPr/>
          <p:nvPr/>
        </p:nvSpPr>
        <p:spPr>
          <a:xfrm>
            <a:off x="3708688" y="4570520"/>
            <a:ext cx="172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97"/>
          <p:cNvSpPr txBox="1"/>
          <p:nvPr/>
        </p:nvSpPr>
        <p:spPr>
          <a:xfrm>
            <a:off x="7105263" y="4570520"/>
            <a:ext cx="1234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1" name="Google Shape;1521;p97"/>
          <p:cNvSpPr/>
          <p:nvPr/>
        </p:nvSpPr>
        <p:spPr>
          <a:xfrm>
            <a:off x="6157637" y="1227318"/>
            <a:ext cx="2672400" cy="500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Compartimentation de la diversité virale par hasard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2" name="Google Shape;1522;p97"/>
          <p:cNvGrpSpPr/>
          <p:nvPr/>
        </p:nvGrpSpPr>
        <p:grpSpPr>
          <a:xfrm>
            <a:off x="6396724" y="1919556"/>
            <a:ext cx="2433072" cy="2057366"/>
            <a:chOff x="8421539" y="2698320"/>
            <a:chExt cx="3451656" cy="2918664"/>
          </a:xfrm>
        </p:grpSpPr>
        <p:grpSp>
          <p:nvGrpSpPr>
            <p:cNvPr id="1523" name="Google Shape;1523;p97"/>
            <p:cNvGrpSpPr/>
            <p:nvPr/>
          </p:nvGrpSpPr>
          <p:grpSpPr>
            <a:xfrm>
              <a:off x="8864849" y="2698320"/>
              <a:ext cx="3008346" cy="2918664"/>
              <a:chOff x="6854415" y="4083346"/>
              <a:chExt cx="2114979" cy="2168076"/>
            </a:xfrm>
          </p:grpSpPr>
          <p:pic>
            <p:nvPicPr>
              <p:cNvPr descr="Chart&#10;&#10;Description automatically generated" id="1524" name="Google Shape;1524;p9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75088" t="0"/>
              <a:stretch/>
            </p:blipFill>
            <p:spPr>
              <a:xfrm>
                <a:off x="6854415" y="4083346"/>
                <a:ext cx="1729434" cy="216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5" name="Google Shape;1525;p97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526" name="Google Shape;1526;p97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pic>
          <p:nvPicPr>
            <p:cNvPr descr="Dice free to use clip art - Clipartix" id="1527" name="Google Shape;1527;p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935340">
              <a:off x="8530751" y="3410918"/>
              <a:ext cx="986619" cy="94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28" name="Google Shape;1528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36273" y="3312134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29" name="Google Shape;1529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82455" y="4314368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30" name="Google Shape;1530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63952" y="4710616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31" name="Google Shape;1531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48380" y="4671607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32" name="Google Shape;1532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358716" y="4281283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33" name="Google Shape;1533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38504" y="2938441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4" name="Google Shape;1534;p97"/>
          <p:cNvSpPr/>
          <p:nvPr/>
        </p:nvSpPr>
        <p:spPr>
          <a:xfrm flipH="1" rot="-3067793">
            <a:off x="3834083" y="2158364"/>
            <a:ext cx="507769" cy="667144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5" name="Google Shape;1535;p9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400"/>
              <a:t>De nombreux processus façonnent la diversité virale au sein de l’hôte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" name="Google Shape;1540;p98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541" name="Google Shape;1541;p98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2" name="Google Shape;1542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543" name="Google Shape;1543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44" name="Google Shape;1544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5" name="Google Shape;1545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6" name="Google Shape;154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7" name="Google Shape;1547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8" name="Google Shape;1548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49" name="Google Shape;1549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0" name="Google Shape;1550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1" name="Google Shape;155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52" name="Google Shape;1552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553" name="Google Shape;1553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4" name="Google Shape;1554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555" name="Google Shape;1555;p98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6" name="Google Shape;155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57" name="Google Shape;1557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8" name="Google Shape;1558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59" name="Google Shape;1559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0" name="Google Shape;1560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1" name="Google Shape;156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2" name="Google Shape;1562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3" name="Google Shape;1563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4" name="Google Shape;1564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65" name="Google Shape;1565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6" name="Google Shape;156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67" name="Google Shape;1567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68" name="Google Shape;1568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69" name="Google Shape;1569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70" name="Google Shape;1570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71" name="Google Shape;157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72" name="Google Shape;1572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73" name="Google Shape;1573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74" name="Google Shape;1574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575" name="Google Shape;1575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6" name="Google Shape;1576;p98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1577" name="Google Shape;1577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8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579" name="Google Shape;1579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98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98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rona, Green, Dotted, Icon, Virus, Pandemic, Epidemic" id="1582" name="Google Shape;158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158" y="1720782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583" name="Google Shape;158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942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584" name="Google Shape;158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311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98"/>
          <p:cNvSpPr txBox="1"/>
          <p:nvPr>
            <p:ph type="title"/>
          </p:nvPr>
        </p:nvSpPr>
        <p:spPr>
          <a:xfrm>
            <a:off x="688657" y="295656"/>
            <a:ext cx="8107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99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591" name="Google Shape;1591;p99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2" name="Google Shape;1592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593" name="Google Shape;1593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594" name="Google Shape;1594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5" name="Google Shape;1595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6" name="Google Shape;1596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7" name="Google Shape;1597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8" name="Google Shape;1598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599" name="Google Shape;1599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0" name="Google Shape;1600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1" name="Google Shape;1601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02" name="Google Shape;1602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03" name="Google Shape;1603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4" name="Google Shape;1604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605" name="Google Shape;1605;p99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6" name="Google Shape;1606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07" name="Google Shape;1607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8" name="Google Shape;1608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09" name="Google Shape;1609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0" name="Google Shape;1610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1" name="Google Shape;1611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2" name="Google Shape;1612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3" name="Google Shape;1613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4" name="Google Shape;1614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15" name="Google Shape;1615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6" name="Google Shape;1616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17" name="Google Shape;1617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18" name="Google Shape;1618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19" name="Google Shape;1619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20" name="Google Shape;1620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21" name="Google Shape;1621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22" name="Google Shape;1622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23" name="Google Shape;1623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24" name="Google Shape;1624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25" name="Google Shape;1625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6" name="Google Shape;1626;p99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d'étranglement inter-hôtes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1627" name="Google Shape;1627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99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629" name="Google Shape;1629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99"/>
          <p:cNvSpPr txBox="1"/>
          <p:nvPr/>
        </p:nvSpPr>
        <p:spPr>
          <a:xfrm>
            <a:off x="1208309" y="2119212"/>
            <a:ext cx="2299605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d'étranglement de sécrétion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99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rona, Green, Dotted, Icon, Virus, Pandemic, Epidemic" id="1632" name="Google Shape;163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158" y="1720782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633" name="Google Shape;163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942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1634" name="Google Shape;1634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311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99"/>
          <p:cNvSpPr txBox="1"/>
          <p:nvPr>
            <p:ph type="title"/>
          </p:nvPr>
        </p:nvSpPr>
        <p:spPr>
          <a:xfrm>
            <a:off x="688657" y="295656"/>
            <a:ext cx="8107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De nombreux processus façonnent la diversité virale entre les hôtes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00"/>
          <p:cNvSpPr txBox="1"/>
          <p:nvPr/>
        </p:nvSpPr>
        <p:spPr>
          <a:xfrm>
            <a:off x="5943471" y="1860324"/>
            <a:ext cx="308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Mucus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Mucosal immunity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Cell infection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00"/>
          <p:cNvSpPr txBox="1"/>
          <p:nvPr>
            <p:ph type="title"/>
          </p:nvPr>
        </p:nvSpPr>
        <p:spPr>
          <a:xfrm>
            <a:off x="688657" y="295656"/>
            <a:ext cx="8087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  <p:grpSp>
        <p:nvGrpSpPr>
          <p:cNvPr id="1642" name="Google Shape;1642;p100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643" name="Google Shape;1643;p100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44" name="Google Shape;1644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45" name="Google Shape;164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46" name="Google Shape;1646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47" name="Google Shape;1647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48" name="Google Shape;1648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49" name="Google Shape;1649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0" name="Google Shape;1650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1" name="Google Shape;1651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2" name="Google Shape;1652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3" name="Google Shape;1653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54" name="Google Shape;1654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55" name="Google Shape;165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6" name="Google Shape;165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657" name="Google Shape;1657;p100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58" name="Google Shape;1658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59" name="Google Shape;1659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0" name="Google Shape;1660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1" name="Google Shape;1661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2" name="Google Shape;1662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3" name="Google Shape;1663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4" name="Google Shape;1664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5" name="Google Shape;1665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6" name="Google Shape;166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67" name="Google Shape;1667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8" name="Google Shape;1668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69" name="Google Shape;1669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70" name="Google Shape;1670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71" name="Google Shape;1671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72" name="Google Shape;1672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73" name="Google Shape;1673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74" name="Google Shape;1674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75" name="Google Shape;1675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76" name="Google Shape;167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77" name="Google Shape;1677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8" name="Google Shape;1678;p100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1679" name="Google Shape;1679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00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681" name="Google Shape;1681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00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00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 txBox="1"/>
          <p:nvPr/>
        </p:nvSpPr>
        <p:spPr>
          <a:xfrm>
            <a:off x="5943471" y="1860324"/>
            <a:ext cx="308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d'étranglement du mucus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d’étranglement de l’immunité muqueuse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d’étranglement de l’infection cellulaire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1"/>
          <p:cNvSpPr txBox="1"/>
          <p:nvPr>
            <p:ph type="title"/>
          </p:nvPr>
        </p:nvSpPr>
        <p:spPr>
          <a:xfrm>
            <a:off x="688657" y="295656"/>
            <a:ext cx="8087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De nombreux processus façonnent la diversité virale entre les hôtes</a:t>
            </a:r>
            <a:endParaRPr/>
          </a:p>
        </p:txBody>
      </p:sp>
      <p:grpSp>
        <p:nvGrpSpPr>
          <p:cNvPr id="1690" name="Google Shape;1690;p101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691" name="Google Shape;1691;p101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2" name="Google Shape;1692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693" name="Google Shape;1693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694" name="Google Shape;1694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5" name="Google Shape;1695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6" name="Google Shape;1696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7" name="Google Shape;169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8" name="Google Shape;1698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699" name="Google Shape;1699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0" name="Google Shape;170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1" name="Google Shape;1701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02" name="Google Shape;1702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03" name="Google Shape;1703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4" name="Google Shape;1704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705" name="Google Shape;1705;p101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6" name="Google Shape;1706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07" name="Google Shape;1707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8" name="Google Shape;1708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09" name="Google Shape;1709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0" name="Google Shape;171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1" name="Google Shape;1711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2" name="Google Shape;1712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3" name="Google Shape;1713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4" name="Google Shape;1714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15" name="Google Shape;1715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6" name="Google Shape;1716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17" name="Google Shape;171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18" name="Google Shape;1718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19" name="Google Shape;1719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20" name="Google Shape;172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21" name="Google Shape;1721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22" name="Google Shape;1722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23" name="Google Shape;1723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24" name="Google Shape;1724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25" name="Google Shape;1725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6" name="Google Shape;1726;p101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d'étranglement inter-hôtes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1727" name="Google Shape;1727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01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729" name="Google Shape;1729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01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Goulot d'étranglement de sécrétion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01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736" name="Google Shape;173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153" y="1434417"/>
            <a:ext cx="5093915" cy="284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0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/>
              <a:t>Evolution plays out across global populations</a:t>
            </a:r>
            <a:endParaRPr/>
          </a:p>
        </p:txBody>
      </p:sp>
      <p:grpSp>
        <p:nvGrpSpPr>
          <p:cNvPr id="1738" name="Google Shape;1738;p102"/>
          <p:cNvGrpSpPr/>
          <p:nvPr/>
        </p:nvGrpSpPr>
        <p:grpSpPr>
          <a:xfrm>
            <a:off x="849451" y="1182198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739" name="Google Shape;1739;p102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0" name="Google Shape;1740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41" name="Google Shape;1741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42" name="Google Shape;1742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3" name="Google Shape;1743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4" name="Google Shape;1744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5" name="Google Shape;1745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6" name="Google Shape;1746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7" name="Google Shape;1747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8" name="Google Shape;1748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49" name="Google Shape;1749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50" name="Google Shape;1750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51" name="Google Shape;1751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2" name="Google Shape;1752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753" name="Google Shape;1753;p102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4" name="Google Shape;1754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55" name="Google Shape;1755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6" name="Google Shape;1756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7" name="Google Shape;1757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8" name="Google Shape;1758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59" name="Google Shape;1759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0" name="Google Shape;1760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1" name="Google Shape;1761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2" name="Google Shape;1762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63" name="Google Shape;1763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4" name="Google Shape;1764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5" name="Google Shape;1765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66" name="Google Shape;1766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67" name="Google Shape;1767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8" name="Google Shape;1768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69" name="Google Shape;1769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70" name="Google Shape;1770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71" name="Google Shape;1771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72" name="Google Shape;1772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73" name="Google Shape;1773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ce free to use clip art - Clipartix" id="1774" name="Google Shape;1774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2257405" y="12194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02"/>
          <p:cNvSpPr/>
          <p:nvPr/>
        </p:nvSpPr>
        <p:spPr>
          <a:xfrm flipH="1" rot="-190619">
            <a:off x="898222" y="1175029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776" name="Google Shape;1776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86905" y="12759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02"/>
          <p:cNvSpPr txBox="1"/>
          <p:nvPr/>
        </p:nvSpPr>
        <p:spPr>
          <a:xfrm>
            <a:off x="1649438" y="4491197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524850" y="1297706"/>
            <a:ext cx="82797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Observations associées à de nombreux biais et facteurs confondants</a:t>
            </a:r>
            <a:endParaRPr/>
          </a:p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De grandes populations nécessaires à la puissance statistique</a:t>
            </a:r>
            <a:endParaRPr/>
          </a:p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Travail intensif et lent</a:t>
            </a:r>
            <a:endParaRPr/>
          </a:p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Souvent rétrospectif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Informations limitées sur la dynamique de la circulation des agents pathogènes</a:t>
            </a:r>
            <a:endParaRPr sz="2000"/>
          </a:p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Limites de l'épidémiologie classique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1782" name="Google Shape;178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153" y="1434417"/>
            <a:ext cx="5093915" cy="284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0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5384"/>
              <a:buFont typeface="Poppins"/>
              <a:buNone/>
            </a:pPr>
            <a:r>
              <a:rPr lang="en-US" sz="2600"/>
              <a:t>L’évolution se joue à travers les populations mondiales</a:t>
            </a:r>
            <a:endParaRPr/>
          </a:p>
        </p:txBody>
      </p:sp>
      <p:grpSp>
        <p:nvGrpSpPr>
          <p:cNvPr id="1784" name="Google Shape;1784;p103"/>
          <p:cNvGrpSpPr/>
          <p:nvPr/>
        </p:nvGrpSpPr>
        <p:grpSpPr>
          <a:xfrm>
            <a:off x="849451" y="1182198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1785" name="Google Shape;1785;p103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86" name="Google Shape;1786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87" name="Google Shape;1787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88" name="Google Shape;1788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89" name="Google Shape;1789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0" name="Google Shape;1790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1" name="Google Shape;1791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2" name="Google Shape;1792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3" name="Google Shape;1793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4" name="Google Shape;1794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5" name="Google Shape;1795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796" name="Google Shape;1796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797" name="Google Shape;1797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798" name="Google Shape;1798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1799" name="Google Shape;1799;p103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0" name="Google Shape;1800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801" name="Google Shape;1801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2" name="Google Shape;1802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3" name="Google Shape;1803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4" name="Google Shape;1804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5" name="Google Shape;1805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6" name="Google Shape;1806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7" name="Google Shape;1807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08" name="Google Shape;1808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809" name="Google Shape;1809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0" name="Google Shape;1810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1" name="Google Shape;1811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812" name="Google Shape;1812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813" name="Google Shape;1813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4" name="Google Shape;1814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5" name="Google Shape;1815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6" name="Google Shape;1816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7" name="Google Shape;1817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1818" name="Google Shape;1818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1819" name="Google Shape;1819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ce free to use clip art - Clipartix" id="1820" name="Google Shape;1820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2257405" y="12194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03"/>
          <p:cNvSpPr/>
          <p:nvPr/>
        </p:nvSpPr>
        <p:spPr>
          <a:xfrm flipH="1" rot="-190619">
            <a:off x="898222" y="1175029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1822" name="Google Shape;1822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86905" y="12759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03"/>
          <p:cNvSpPr txBox="1"/>
          <p:nvPr/>
        </p:nvSpPr>
        <p:spPr>
          <a:xfrm>
            <a:off x="1649438" y="4491197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0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829" name="Google Shape;1829;p10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04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1" name="Google Shape;1831;p104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4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1833" name="Google Shape;1833;p104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04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5" name="Google Shape;1835;p104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0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sp>
        <p:nvSpPr>
          <p:cNvPr id="1841" name="Google Shape;1841;p105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Suivi des mutations lors de la propagation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05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3" name="Google Shape;1843;p105"/>
          <p:cNvSpPr txBox="1"/>
          <p:nvPr/>
        </p:nvSpPr>
        <p:spPr>
          <a:xfrm>
            <a:off x="3731967" y="4209618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05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1845" name="Google Shape;1845;p105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05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7" name="Google Shape;1847;p105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8" name="Google Shape;1848;p10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Temps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05"/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Temps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3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855" name="Google Shape;1855;p3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32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7" name="Google Shape;1857;p32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Temps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32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1859" name="Google Shape;1859;p32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32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1" name="Google Shape;1861;p32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2" name="Google Shape;1862;p32"/>
          <p:cNvSpPr txBox="1"/>
          <p:nvPr/>
        </p:nvSpPr>
        <p:spPr>
          <a:xfrm>
            <a:off x="688657" y="2455248"/>
            <a:ext cx="7823700" cy="7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92664"/>
              <a:buFont typeface="Noto Sans Symbols"/>
              <a:buNone/>
            </a:pPr>
            <a:r>
              <a:t/>
            </a:r>
            <a:endParaRPr b="1" i="0" sz="2100" u="none" cap="none" strike="noStrike">
              <a:solidFill>
                <a:srgbClr val="FFC95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92664"/>
              <a:buFont typeface="Noto Sans Symbols"/>
              <a:buNone/>
            </a:pPr>
            <a:r>
              <a:rPr b="1" i="0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Tous les cas ne sont pas observés, échantillonnés ou séquencés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0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Exemple d'évolution du génome pathogène</a:t>
            </a:r>
            <a:endParaRPr/>
          </a:p>
        </p:txBody>
      </p:sp>
      <p:sp>
        <p:nvSpPr>
          <p:cNvPr id="1868" name="Google Shape;1868;p106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Suivi des mutations lors de la propagation d'agents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06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0" name="Google Shape;1870;p106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06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1872" name="Google Shape;1872;p106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06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4" name="Google Shape;1874;p106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5" name="Google Shape;1875;p106"/>
          <p:cNvSpPr txBox="1"/>
          <p:nvPr/>
        </p:nvSpPr>
        <p:spPr>
          <a:xfrm>
            <a:off x="688657" y="2455248"/>
            <a:ext cx="7823700" cy="7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None/>
            </a:pPr>
            <a:r>
              <a:rPr b="1" i="0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Not all cases are observed, sampled, or sequenced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880" name="Google Shape;1880;p33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1" name="Google Shape;1881;p33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882" name="Google Shape;1882;p33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83" name="Google Shape;1883;p33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33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33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6" name="Google Shape;1886;p33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887" name="Google Shape;1887;p33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88" name="Google Shape;1888;p33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9" name="Google Shape;1889;p33"/>
          <p:cNvCxnSpPr>
            <a:endCxn id="1890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90" name="Google Shape;1890;p33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1" name="Google Shape;1891;p33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92" name="Google Shape;1892;p33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1894" name="Google Shape;1894;p33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95" name="Google Shape;1895;p33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6" name="Google Shape;1896;p33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97" name="Google Shape;1897;p33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1898" name="Google Shape;1898;p33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4380" y="1803654"/>
            <a:ext cx="3235125" cy="285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903" name="Google Shape;1903;p107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4" name="Google Shape;1904;p107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05" name="Google Shape;1905;p107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06" name="Google Shape;1906;p107"/>
          <p:cNvSpPr txBox="1"/>
          <p:nvPr/>
        </p:nvSpPr>
        <p:spPr>
          <a:xfrm>
            <a:off x="4450499" y="2691128"/>
            <a:ext cx="812400" cy="238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hôpital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07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Médecin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07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Google Shape;1909;p107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10" name="Google Shape;1910;p107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11" name="Google Shape;1911;p107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2" name="Google Shape;1912;p107"/>
          <p:cNvCxnSpPr>
            <a:endCxn id="1913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13" name="Google Shape;1913;p107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Rétabli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4" name="Google Shape;1914;p107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15" name="Google Shape;1915;p107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0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Exemple d'évolution du génome pathogène</a:t>
            </a:r>
            <a:endParaRPr/>
          </a:p>
        </p:txBody>
      </p:sp>
      <p:cxnSp>
        <p:nvCxnSpPr>
          <p:cNvPr id="1917" name="Google Shape;1917;p107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18" name="Google Shape;1918;p107"/>
          <p:cNvSpPr txBox="1"/>
          <p:nvPr/>
        </p:nvSpPr>
        <p:spPr>
          <a:xfrm>
            <a:off x="5167589" y="1515528"/>
            <a:ext cx="911100" cy="238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Décédé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9" name="Google Shape;1919;p107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20" name="Google Shape;1920;p107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1921" name="Google Shape;1921;p107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4380" y="1803654"/>
            <a:ext cx="3235125" cy="285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926" name="Google Shape;1926;p45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7" name="Google Shape;1927;p45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28" name="Google Shape;1928;p45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29" name="Google Shape;1929;p45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45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45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2" name="Google Shape;1932;p45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33" name="Google Shape;1933;p45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34" name="Google Shape;1934;p45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35" name="Google Shape;1935;p45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36" name="Google Shape;1936;p45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37" name="Google Shape;1937;p45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45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45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0" name="Google Shape;1940;p45"/>
          <p:cNvCxnSpPr>
            <a:endCxn id="1941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41" name="Google Shape;1941;p45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2" name="Google Shape;1942;p45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43" name="Google Shape;1943;p45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4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1945" name="Google Shape;1945;p45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46" name="Google Shape;1946;p45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47" name="Google Shape;1947;p45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1948" name="Google Shape;1948;p45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5882" y="1800366"/>
            <a:ext cx="323512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45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45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955" name="Google Shape;1955;p108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6" name="Google Shape;1956;p108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57" name="Google Shape;1957;p108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58" name="Google Shape;1958;p108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08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08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1" name="Google Shape;1961;p108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62" name="Google Shape;1962;p108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63" name="Google Shape;1963;p108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64" name="Google Shape;1964;p108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65" name="Google Shape;1965;p108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66" name="Google Shape;1966;p108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108"/>
          <p:cNvSpPr txBox="1"/>
          <p:nvPr/>
        </p:nvSpPr>
        <p:spPr>
          <a:xfrm>
            <a:off x="4308036" y="3222118"/>
            <a:ext cx="1087680" cy="3063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Échantillonné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08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9" name="Google Shape;1969;p108"/>
          <p:cNvCxnSpPr>
            <a:endCxn id="1970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70" name="Google Shape;1970;p108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1" name="Google Shape;1971;p108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72" name="Google Shape;1972;p108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0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cxnSp>
        <p:nvCxnSpPr>
          <p:cNvPr id="1974" name="Google Shape;1974;p108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75" name="Google Shape;1975;p108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76" name="Google Shape;1976;p108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1977" name="Google Shape;1977;p108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5882" y="1800366"/>
            <a:ext cx="323512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08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08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984" name="Google Shape;1984;p46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5" name="Google Shape;1985;p46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86" name="Google Shape;1986;p46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87" name="Google Shape;1987;p46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46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46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0" name="Google Shape;1990;p46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91" name="Google Shape;1991;p46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92" name="Google Shape;1992;p46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93" name="Google Shape;1993;p46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94" name="Google Shape;1994;p46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95" name="Google Shape;1995;p46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46"/>
          <p:cNvSpPr txBox="1"/>
          <p:nvPr/>
        </p:nvSpPr>
        <p:spPr>
          <a:xfrm>
            <a:off x="5841413" y="3953345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46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46"/>
          <p:cNvSpPr txBox="1"/>
          <p:nvPr/>
        </p:nvSpPr>
        <p:spPr>
          <a:xfrm>
            <a:off x="6627564" y="4478314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46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0" name="Google Shape;2000;p46"/>
          <p:cNvCxnSpPr>
            <a:endCxn id="2001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01" name="Google Shape;2001;p46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2" name="Google Shape;2002;p46"/>
          <p:cNvCxnSpPr/>
          <p:nvPr/>
        </p:nvCxnSpPr>
        <p:spPr>
          <a:xfrm>
            <a:off x="6381515" y="3692655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03" name="Google Shape;2003;p46"/>
          <p:cNvCxnSpPr/>
          <p:nvPr/>
        </p:nvCxnSpPr>
        <p:spPr>
          <a:xfrm>
            <a:off x="7162825" y="4215314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04" name="Google Shape;2004;p46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05" name="Google Shape;2005;p46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2" id="2006" name="Google Shape;2006;p46"/>
          <p:cNvPicPr preferRelativeResize="0"/>
          <p:nvPr/>
        </p:nvPicPr>
        <p:blipFill rotWithShape="1">
          <a:blip r:embed="rId4">
            <a:alphaModFix/>
          </a:blip>
          <a:srcRect b="7074" l="2482" r="9798" t="14729"/>
          <a:stretch/>
        </p:blipFill>
        <p:spPr>
          <a:xfrm>
            <a:off x="696762" y="1837944"/>
            <a:ext cx="3291269" cy="28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4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2008" name="Google Shape;2008;p46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09" name="Google Shape;2009;p46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10" name="Google Shape;2010;p46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46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46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308" y="1660057"/>
            <a:ext cx="2498743" cy="29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6119099" y="4567125"/>
            <a:ext cx="193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pathogen genomic epidemiology ?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688657" y="989566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Epidemiology of infectious diseases using pathogen sequencing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/>
          <p:nvPr>
            <p:ph idx="1" type="body"/>
          </p:nvPr>
        </p:nvSpPr>
        <p:spPr>
          <a:xfrm>
            <a:off x="649455" y="1788136"/>
            <a:ext cx="490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Sequencing</a:t>
            </a:r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determining the nucleotide composition of a genome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Genome</a:t>
            </a:r>
            <a:r>
              <a:rPr lang="en-US"/>
              <a:t>: the set of genetic information in an organism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Genomic epidemiology is central to infectious disease public health surveillance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017" name="Google Shape;2017;p109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8" name="Google Shape;2018;p109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19" name="Google Shape;2019;p109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20" name="Google Shape;2020;p109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09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09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3" name="Google Shape;2023;p109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24" name="Google Shape;2024;p109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25" name="Google Shape;2025;p109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26" name="Google Shape;2026;p109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27" name="Google Shape;2027;p109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28" name="Google Shape;2028;p109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09"/>
          <p:cNvSpPr txBox="1"/>
          <p:nvPr/>
        </p:nvSpPr>
        <p:spPr>
          <a:xfrm>
            <a:off x="5841413" y="3953345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Séquencé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109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109"/>
          <p:cNvSpPr txBox="1"/>
          <p:nvPr/>
        </p:nvSpPr>
        <p:spPr>
          <a:xfrm>
            <a:off x="6627564" y="4478314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09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3" name="Google Shape;2033;p109"/>
          <p:cNvCxnSpPr>
            <a:endCxn id="2034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34" name="Google Shape;2034;p109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5" name="Google Shape;2035;p109"/>
          <p:cNvCxnSpPr/>
          <p:nvPr/>
        </p:nvCxnSpPr>
        <p:spPr>
          <a:xfrm>
            <a:off x="6381515" y="3692655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36" name="Google Shape;2036;p109"/>
          <p:cNvCxnSpPr/>
          <p:nvPr/>
        </p:nvCxnSpPr>
        <p:spPr>
          <a:xfrm>
            <a:off x="7162825" y="4215314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37" name="Google Shape;2037;p109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38" name="Google Shape;2038;p109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2" id="2039" name="Google Shape;2039;p109"/>
          <p:cNvPicPr preferRelativeResize="0"/>
          <p:nvPr/>
        </p:nvPicPr>
        <p:blipFill rotWithShape="1">
          <a:blip r:embed="rId4">
            <a:alphaModFix/>
          </a:blip>
          <a:srcRect b="7074" l="2482" r="9798" t="14729"/>
          <a:stretch/>
        </p:blipFill>
        <p:spPr>
          <a:xfrm>
            <a:off x="696762" y="1837944"/>
            <a:ext cx="3291269" cy="28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0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Exemple d'évolution du génome pathogène</a:t>
            </a:r>
            <a:endParaRPr/>
          </a:p>
        </p:txBody>
      </p:sp>
      <p:cxnSp>
        <p:nvCxnSpPr>
          <p:cNvPr id="2041" name="Google Shape;2041;p109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042" name="Google Shape;2042;p109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43" name="Google Shape;2043;p109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09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09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2" id="2050" name="Google Shape;2050;p24"/>
          <p:cNvPicPr preferRelativeResize="0"/>
          <p:nvPr/>
        </p:nvPicPr>
        <p:blipFill rotWithShape="1">
          <a:blip r:embed="rId3">
            <a:alphaModFix/>
          </a:blip>
          <a:srcRect b="7074" l="2482" r="9798" t="14729"/>
          <a:stretch/>
        </p:blipFill>
        <p:spPr>
          <a:xfrm>
            <a:off x="699516" y="1838228"/>
            <a:ext cx="3288750" cy="2859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21" id="2051" name="Google Shape;2051;p24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24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genome evolution example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3" name="Google Shape;2053;p2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Only some cases in a transmission chain are sequenced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2" id="2058" name="Google Shape;2058;p110"/>
          <p:cNvPicPr preferRelativeResize="0"/>
          <p:nvPr/>
        </p:nvPicPr>
        <p:blipFill rotWithShape="1">
          <a:blip r:embed="rId3">
            <a:alphaModFix/>
          </a:blip>
          <a:srcRect b="7074" l="2482" r="9798" t="14729"/>
          <a:stretch/>
        </p:blipFill>
        <p:spPr>
          <a:xfrm>
            <a:off x="699516" y="1838228"/>
            <a:ext cx="3288750" cy="2859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21" id="2059" name="Google Shape;2059;p110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0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Exemple d'évolution du génome pathogène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1" name="Google Shape;2061;p1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Seuls certains cas d'une chaîne de transmission sont séquencés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47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2067" name="Google Shape;2067;p47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>
                <a:solidFill>
                  <a:schemeClr val="accent5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1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Contour</a:t>
            </a:r>
            <a:endParaRPr/>
          </a:p>
        </p:txBody>
      </p:sp>
      <p:sp>
        <p:nvSpPr>
          <p:cNvPr id="2073" name="Google Shape;2073;p111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>
                <a:solidFill>
                  <a:schemeClr val="accent5"/>
                </a:solidFill>
              </a:rPr>
              <a:t>Arbres phylogénétiques vs arbres de transmission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2078" name="Google Shape;2078;p25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013911" y="1760218"/>
            <a:ext cx="2688875" cy="2483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2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Phylogenetic trees are not transmission trees</a:t>
            </a:r>
            <a:endParaRPr/>
          </a:p>
        </p:txBody>
      </p:sp>
      <p:sp>
        <p:nvSpPr>
          <p:cNvPr id="2080" name="Google Shape;2080;p25"/>
          <p:cNvSpPr txBox="1"/>
          <p:nvPr/>
        </p:nvSpPr>
        <p:spPr>
          <a:xfrm>
            <a:off x="688657" y="899747"/>
            <a:ext cx="7966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Phylogenies reconstruct the evolutionary relationships between pathogens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1" id="2081" name="Google Shape;2081;p25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25"/>
          <p:cNvSpPr txBox="1"/>
          <p:nvPr/>
        </p:nvSpPr>
        <p:spPr>
          <a:xfrm>
            <a:off x="1303391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Phylogenetic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3" name="Google Shape;2083;p25"/>
          <p:cNvSpPr txBox="1"/>
          <p:nvPr/>
        </p:nvSpPr>
        <p:spPr>
          <a:xfrm>
            <a:off x="4944252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Transmission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2088" name="Google Shape;2088;p112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013911" y="1760218"/>
            <a:ext cx="2688875" cy="2483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1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Les arbres phylogénétiques ne sont pas des arbres de transmission</a:t>
            </a:r>
            <a:endParaRPr/>
          </a:p>
        </p:txBody>
      </p:sp>
      <p:sp>
        <p:nvSpPr>
          <p:cNvPr id="2090" name="Google Shape;2090;p112"/>
          <p:cNvSpPr txBox="1"/>
          <p:nvPr/>
        </p:nvSpPr>
        <p:spPr>
          <a:xfrm>
            <a:off x="688657" y="899747"/>
            <a:ext cx="7966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Les phylogénies reconstruisent les relations évolutives entre pathogènes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1" id="2091" name="Google Shape;2091;p112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/>
        </p:nvSpPr>
        <p:spPr>
          <a:xfrm>
            <a:off x="1303391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Arbre phylogénétique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3" name="Google Shape;2093;p112"/>
          <p:cNvSpPr txBox="1"/>
          <p:nvPr/>
        </p:nvSpPr>
        <p:spPr>
          <a:xfrm>
            <a:off x="4944252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Arbre de transmission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2098" name="Google Shape;2098;p27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27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0" name="Google Shape;2100;p27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1" name="Google Shape;2101;p27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2" name="Google Shape;2102;p27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2103" name="Google Shape;2103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7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5" name="Google Shape;2105;p27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6" name="Google Shape;2106;p27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7" name="Google Shape;2107;p27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8" name="Google Shape;2108;p27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9" name="Google Shape;2109;p27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0" name="Google Shape;2110;p27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2111" name="Google Shape;2111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112" name="Google Shape;2112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113" name="Google Shape;2113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2114" name="Google Shape;2114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2115" name="Google Shape;2115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6" name="Google Shape;2116;p27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7" name="Google Shape;2117;p27"/>
          <p:cNvSpPr txBox="1"/>
          <p:nvPr/>
        </p:nvSpPr>
        <p:spPr>
          <a:xfrm>
            <a:off x="1488173" y="2478825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8" name="Google Shape;2118;p27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9" name="Google Shape;2119;p2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Reconstructing the phylogeny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2124" name="Google Shape;2124;p113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3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6" name="Google Shape;2126;p113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113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113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2129" name="Google Shape;2129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13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113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2" name="Google Shape;2132;p113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113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113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5" name="Google Shape;2135;p113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6" name="Google Shape;2136;p113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2137" name="Google Shape;2137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138" name="Google Shape;2138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139" name="Google Shape;2139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2140" name="Google Shape;2140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2141" name="Google Shape;2141;p113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2" name="Google Shape;2142;p113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3" name="Google Shape;2143;p113"/>
          <p:cNvSpPr txBox="1"/>
          <p:nvPr/>
        </p:nvSpPr>
        <p:spPr>
          <a:xfrm>
            <a:off x="1488173" y="2478825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4" name="Google Shape;2144;p113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5" name="Google Shape;2145;p113"/>
          <p:cNvSpPr txBox="1"/>
          <p:nvPr>
            <p:ph type="title"/>
          </p:nvPr>
        </p:nvSpPr>
        <p:spPr>
          <a:xfrm>
            <a:off x="1349128" y="261900"/>
            <a:ext cx="6465868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br>
              <a:rPr lang="en-US"/>
            </a:br>
            <a:r>
              <a:rPr lang="en-US"/>
              <a:t>Reconstruire la phylogénie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2150" name="Google Shape;2150;p30"/>
          <p:cNvPicPr preferRelativeResize="0"/>
          <p:nvPr/>
        </p:nvPicPr>
        <p:blipFill rotWithShape="1">
          <a:blip r:embed="rId3">
            <a:alphaModFix/>
          </a:blip>
          <a:srcRect b="36468" l="0" r="22928" t="0"/>
          <a:stretch/>
        </p:blipFill>
        <p:spPr>
          <a:xfrm>
            <a:off x="673015" y="2396924"/>
            <a:ext cx="2428292" cy="1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2151" name="Google Shape;2151;p30"/>
          <p:cNvPicPr preferRelativeResize="0"/>
          <p:nvPr/>
        </p:nvPicPr>
        <p:blipFill rotWithShape="1">
          <a:blip r:embed="rId4">
            <a:alphaModFix/>
          </a:blip>
          <a:srcRect b="4541" l="4571" r="12486" t="13333"/>
          <a:stretch/>
        </p:blipFill>
        <p:spPr>
          <a:xfrm>
            <a:off x="3581784" y="2142096"/>
            <a:ext cx="2136531" cy="206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8" id="2152" name="Google Shape;2152;p30"/>
          <p:cNvPicPr preferRelativeResize="0"/>
          <p:nvPr/>
        </p:nvPicPr>
        <p:blipFill rotWithShape="1">
          <a:blip r:embed="rId5">
            <a:alphaModFix/>
          </a:blip>
          <a:srcRect b="5606" l="0" r="5027" t="4471"/>
          <a:stretch/>
        </p:blipFill>
        <p:spPr>
          <a:xfrm>
            <a:off x="6198792" y="2107180"/>
            <a:ext cx="1951044" cy="18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3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2154" name="Google Shape;2154;p3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Majyambere, M, Dr [moise@sun.ac.za]</dc:creator>
</cp:coreProperties>
</file>